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77" r:id="rId8"/>
    <p:sldId id="262" r:id="rId9"/>
    <p:sldId id="263" r:id="rId10"/>
    <p:sldId id="264" r:id="rId11"/>
    <p:sldId id="294" r:id="rId12"/>
    <p:sldId id="265" r:id="rId13"/>
    <p:sldId id="295" r:id="rId14"/>
    <p:sldId id="267" r:id="rId15"/>
    <p:sldId id="270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14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猪七爷素材淘宝店：https://shop149141837.taobao.com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334B-00B3-40B0-93C8-25171DE207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2F73F-E231-493B-9B66-66C592F6FD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2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3463" y="2688907"/>
            <a:ext cx="836507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>
              <a:defRPr/>
            </a:pPr>
            <a:r>
              <a:rPr lang="en-US" altLang="zh-CN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图像识别与</a:t>
            </a:r>
            <a:r>
              <a:rPr lang="zh-CN" altLang="en-US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endParaRPr lang="zh-CN" altLang="en-US" dirty="0" smtClean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5"/>
          <p:cNvSpPr txBox="1"/>
          <p:nvPr/>
        </p:nvSpPr>
        <p:spPr>
          <a:xfrm>
            <a:off x="1499670" y="3874532"/>
            <a:ext cx="9192660" cy="337185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image recognition and Translation</a:t>
            </a:r>
            <a:endParaRPr lang="en-US" altLang="zh-CN" sz="16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"/>
          <p:cNvSpPr txBox="1"/>
          <p:nvPr/>
        </p:nvSpPr>
        <p:spPr>
          <a:xfrm>
            <a:off x="5147310" y="4592320"/>
            <a:ext cx="18967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答辩小组：第二组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68" y="1111912"/>
            <a:ext cx="4050525" cy="14807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650511" y="3789471"/>
            <a:ext cx="48909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947" y="35032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研究的思路与方法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3389" y="966314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8062" y="1445007"/>
            <a:ext cx="2106556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图像矫正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460" y="1804035"/>
            <a:ext cx="3850005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利用仿射变换原理和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Hough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变换原理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将原本的倾斜的坐标进行转化，变为正视时的图像。利用前一步中读取的四边形顶点的值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45" y="2703195"/>
            <a:ext cx="3778885" cy="1706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3829050"/>
            <a:ext cx="2907665" cy="225806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8630285" y="3058795"/>
            <a:ext cx="436880" cy="67945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51320" y="3417570"/>
            <a:ext cx="8223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矫正后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t="10326"/>
          <a:stretch>
            <a:fillRect/>
          </a:stretch>
        </p:blipFill>
        <p:spPr>
          <a:xfrm>
            <a:off x="7614920" y="307975"/>
            <a:ext cx="2146300" cy="25863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00520" y="2503170"/>
            <a:ext cx="8223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矫正前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945" y="4702810"/>
            <a:ext cx="3779520" cy="16979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2205" y="3829685"/>
            <a:ext cx="3292475" cy="2257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947" y="35032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研究的思路与方法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3389" y="966314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622" y="2288287"/>
            <a:ext cx="2106556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识别与翻译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7900" y="3094355"/>
            <a:ext cx="3281045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识别计划采用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函数。将其中的英文翻译的思路大致有两种：一种是采用神经网络利用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模型，利用数据集进行翻译；另一种思路是调用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接口进行翻译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90" y="4044315"/>
            <a:ext cx="4214495" cy="198564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>
            <a:off x="7892415" y="3094355"/>
            <a:ext cx="436880" cy="67945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74255" y="6138545"/>
            <a:ext cx="147256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识别结果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605" y="941705"/>
            <a:ext cx="3218815" cy="19926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75" y="966470"/>
            <a:ext cx="2622550" cy="19678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37910" y="3013075"/>
            <a:ext cx="8223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65310" y="3094355"/>
            <a:ext cx="12795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矫正后图片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169160" y="1502160"/>
            <a:ext cx="3853680" cy="3853680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514856" y="2266712"/>
            <a:ext cx="1162288" cy="116228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4856" y="2340024"/>
            <a:ext cx="1153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84946" y="3595983"/>
            <a:ext cx="49599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研究的难点</a:t>
            </a:r>
            <a:endParaRPr lang="zh-CN" altLang="en-US" sz="24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53858" y="4121968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The Research Progress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03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53223" y="343457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课题研究的进展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1671" y="951025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The Research Progress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84010" y="2207574"/>
            <a:ext cx="9629140" cy="3229438"/>
            <a:chOff x="277185" y="1969935"/>
            <a:chExt cx="10595883" cy="3553666"/>
          </a:xfrm>
        </p:grpSpPr>
        <p:grpSp>
          <p:nvGrpSpPr>
            <p:cNvPr id="216" name="Group 107"/>
            <p:cNvGrpSpPr/>
            <p:nvPr/>
          </p:nvGrpSpPr>
          <p:grpSpPr>
            <a:xfrm>
              <a:off x="4200817" y="2021402"/>
              <a:ext cx="3615720" cy="3502199"/>
              <a:chOff x="8736487" y="3980103"/>
              <a:chExt cx="6904676" cy="5796364"/>
            </a:xfr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grpSpPr>
          <p:grpSp>
            <p:nvGrpSpPr>
              <p:cNvPr id="218" name="Group 106"/>
              <p:cNvGrpSpPr/>
              <p:nvPr/>
            </p:nvGrpSpPr>
            <p:grpSpPr>
              <a:xfrm>
                <a:off x="8736487" y="8599534"/>
                <a:ext cx="6904676" cy="1176933"/>
                <a:chOff x="8449942" y="11222974"/>
                <a:chExt cx="6904676" cy="1176933"/>
              </a:xfrm>
              <a:grpFill/>
            </p:grpSpPr>
            <p:sp>
              <p:nvSpPr>
                <p:cNvPr id="243" name="Freeform 5"/>
                <p:cNvSpPr/>
                <p:nvPr/>
              </p:nvSpPr>
              <p:spPr bwMode="auto">
                <a:xfrm>
                  <a:off x="8622559" y="11222974"/>
                  <a:ext cx="6559442" cy="894469"/>
                </a:xfrm>
                <a:custGeom>
                  <a:avLst/>
                  <a:gdLst>
                    <a:gd name="T0" fmla="*/ 0 w 836"/>
                    <a:gd name="T1" fmla="*/ 0 h 114"/>
                    <a:gd name="T2" fmla="*/ 418 w 836"/>
                    <a:gd name="T3" fmla="*/ 0 h 114"/>
                    <a:gd name="T4" fmla="*/ 836 w 836"/>
                    <a:gd name="T5" fmla="*/ 0 h 114"/>
                    <a:gd name="T6" fmla="*/ 836 w 836"/>
                    <a:gd name="T7" fmla="*/ 114 h 114"/>
                    <a:gd name="T8" fmla="*/ 418 w 836"/>
                    <a:gd name="T9" fmla="*/ 114 h 114"/>
                    <a:gd name="T10" fmla="*/ 0 w 836"/>
                    <a:gd name="T11" fmla="*/ 114 h 114"/>
                    <a:gd name="T12" fmla="*/ 0 w 836"/>
                    <a:gd name="T1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6" h="114">
                      <a:moveTo>
                        <a:pt x="0" y="0"/>
                      </a:moveTo>
                      <a:lnTo>
                        <a:pt x="418" y="0"/>
                      </a:lnTo>
                      <a:lnTo>
                        <a:pt x="836" y="0"/>
                      </a:lnTo>
                      <a:lnTo>
                        <a:pt x="836" y="114"/>
                      </a:lnTo>
                      <a:lnTo>
                        <a:pt x="418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4" name="Freeform 13"/>
                <p:cNvSpPr/>
                <p:nvPr/>
              </p:nvSpPr>
              <p:spPr bwMode="auto">
                <a:xfrm>
                  <a:off x="8449942" y="12117443"/>
                  <a:ext cx="6904676" cy="282464"/>
                </a:xfrm>
                <a:custGeom>
                  <a:avLst/>
                  <a:gdLst>
                    <a:gd name="T0" fmla="*/ 440 w 880"/>
                    <a:gd name="T1" fmla="*/ 0 h 36"/>
                    <a:gd name="T2" fmla="*/ 22 w 880"/>
                    <a:gd name="T3" fmla="*/ 0 h 36"/>
                    <a:gd name="T4" fmla="*/ 0 w 880"/>
                    <a:gd name="T5" fmla="*/ 36 h 36"/>
                    <a:gd name="T6" fmla="*/ 440 w 880"/>
                    <a:gd name="T7" fmla="*/ 36 h 36"/>
                    <a:gd name="T8" fmla="*/ 880 w 880"/>
                    <a:gd name="T9" fmla="*/ 36 h 36"/>
                    <a:gd name="T10" fmla="*/ 858 w 880"/>
                    <a:gd name="T11" fmla="*/ 0 h 36"/>
                    <a:gd name="T12" fmla="*/ 440 w 880"/>
                    <a:gd name="T1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0" h="36">
                      <a:moveTo>
                        <a:pt x="440" y="0"/>
                      </a:moveTo>
                      <a:lnTo>
                        <a:pt x="22" y="0"/>
                      </a:lnTo>
                      <a:lnTo>
                        <a:pt x="0" y="36"/>
                      </a:lnTo>
                      <a:lnTo>
                        <a:pt x="440" y="36"/>
                      </a:lnTo>
                      <a:lnTo>
                        <a:pt x="880" y="36"/>
                      </a:lnTo>
                      <a:lnTo>
                        <a:pt x="858" y="0"/>
                      </a:lnTo>
                      <a:lnTo>
                        <a:pt x="44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5" name="Freeform 28"/>
                <p:cNvSpPr/>
                <p:nvPr/>
              </p:nvSpPr>
              <p:spPr bwMode="auto">
                <a:xfrm>
                  <a:off x="8449942" y="11222974"/>
                  <a:ext cx="172617" cy="1176933"/>
                </a:xfrm>
                <a:custGeom>
                  <a:avLst/>
                  <a:gdLst>
                    <a:gd name="T0" fmla="*/ 0 w 22"/>
                    <a:gd name="T1" fmla="*/ 36 h 150"/>
                    <a:gd name="T2" fmla="*/ 22 w 22"/>
                    <a:gd name="T3" fmla="*/ 0 h 150"/>
                    <a:gd name="T4" fmla="*/ 22 w 22"/>
                    <a:gd name="T5" fmla="*/ 114 h 150"/>
                    <a:gd name="T6" fmla="*/ 0 w 22"/>
                    <a:gd name="T7" fmla="*/ 150 h 150"/>
                    <a:gd name="T8" fmla="*/ 0 w 22"/>
                    <a:gd name="T9" fmla="*/ 36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50">
                      <a:moveTo>
                        <a:pt x="0" y="36"/>
                      </a:moveTo>
                      <a:lnTo>
                        <a:pt x="22" y="0"/>
                      </a:lnTo>
                      <a:lnTo>
                        <a:pt x="22" y="114"/>
                      </a:lnTo>
                      <a:lnTo>
                        <a:pt x="0" y="15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6" name="Freeform 30"/>
                <p:cNvSpPr/>
                <p:nvPr/>
              </p:nvSpPr>
              <p:spPr bwMode="auto">
                <a:xfrm>
                  <a:off x="15182001" y="11222974"/>
                  <a:ext cx="172617" cy="1176933"/>
                </a:xfrm>
                <a:custGeom>
                  <a:avLst/>
                  <a:gdLst>
                    <a:gd name="T0" fmla="*/ 22 w 22"/>
                    <a:gd name="T1" fmla="*/ 36 h 150"/>
                    <a:gd name="T2" fmla="*/ 0 w 22"/>
                    <a:gd name="T3" fmla="*/ 0 h 150"/>
                    <a:gd name="T4" fmla="*/ 0 w 22"/>
                    <a:gd name="T5" fmla="*/ 114 h 150"/>
                    <a:gd name="T6" fmla="*/ 22 w 22"/>
                    <a:gd name="T7" fmla="*/ 150 h 150"/>
                    <a:gd name="T8" fmla="*/ 22 w 22"/>
                    <a:gd name="T9" fmla="*/ 36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50">
                      <a:moveTo>
                        <a:pt x="22" y="36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22" y="150"/>
                      </a:lnTo>
                      <a:lnTo>
                        <a:pt x="22" y="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219" name="Group 105"/>
              <p:cNvGrpSpPr/>
              <p:nvPr/>
            </p:nvGrpSpPr>
            <p:grpSpPr>
              <a:xfrm>
                <a:off x="9207261" y="7719779"/>
                <a:ext cx="5963130" cy="1380936"/>
                <a:chOff x="9123915" y="10096786"/>
                <a:chExt cx="5963130" cy="1380936"/>
              </a:xfrm>
              <a:grpFill/>
            </p:grpSpPr>
            <p:sp>
              <p:nvSpPr>
                <p:cNvPr id="239" name="Freeform 11"/>
                <p:cNvSpPr/>
                <p:nvPr/>
              </p:nvSpPr>
              <p:spPr bwMode="auto">
                <a:xfrm>
                  <a:off x="9437764" y="10096786"/>
                  <a:ext cx="5335431" cy="894469"/>
                </a:xfrm>
                <a:custGeom>
                  <a:avLst/>
                  <a:gdLst>
                    <a:gd name="T0" fmla="*/ 680 w 680"/>
                    <a:gd name="T1" fmla="*/ 0 h 114"/>
                    <a:gd name="T2" fmla="*/ 340 w 680"/>
                    <a:gd name="T3" fmla="*/ 0 h 114"/>
                    <a:gd name="T4" fmla="*/ 0 w 680"/>
                    <a:gd name="T5" fmla="*/ 0 h 114"/>
                    <a:gd name="T6" fmla="*/ 0 w 680"/>
                    <a:gd name="T7" fmla="*/ 114 h 114"/>
                    <a:gd name="T8" fmla="*/ 340 w 680"/>
                    <a:gd name="T9" fmla="*/ 114 h 114"/>
                    <a:gd name="T10" fmla="*/ 680 w 680"/>
                    <a:gd name="T11" fmla="*/ 114 h 114"/>
                    <a:gd name="T12" fmla="*/ 680 w 680"/>
                    <a:gd name="T1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0" h="114">
                      <a:moveTo>
                        <a:pt x="680" y="0"/>
                      </a:moveTo>
                      <a:lnTo>
                        <a:pt x="340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340" y="114"/>
                      </a:lnTo>
                      <a:lnTo>
                        <a:pt x="680" y="11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0" name="Freeform 15"/>
                <p:cNvSpPr/>
                <p:nvPr/>
              </p:nvSpPr>
              <p:spPr bwMode="auto">
                <a:xfrm>
                  <a:off x="9123915" y="10991256"/>
                  <a:ext cx="5963129" cy="486466"/>
                </a:xfrm>
                <a:custGeom>
                  <a:avLst/>
                  <a:gdLst>
                    <a:gd name="T0" fmla="*/ 380 w 760"/>
                    <a:gd name="T1" fmla="*/ 0 h 62"/>
                    <a:gd name="T2" fmla="*/ 720 w 760"/>
                    <a:gd name="T3" fmla="*/ 0 h 62"/>
                    <a:gd name="T4" fmla="*/ 760 w 760"/>
                    <a:gd name="T5" fmla="*/ 62 h 62"/>
                    <a:gd name="T6" fmla="*/ 380 w 760"/>
                    <a:gd name="T7" fmla="*/ 62 h 62"/>
                    <a:gd name="T8" fmla="*/ 0 w 760"/>
                    <a:gd name="T9" fmla="*/ 62 h 62"/>
                    <a:gd name="T10" fmla="*/ 40 w 760"/>
                    <a:gd name="T11" fmla="*/ 0 h 62"/>
                    <a:gd name="T12" fmla="*/ 380 w 760"/>
                    <a:gd name="T13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0" h="62">
                      <a:moveTo>
                        <a:pt x="380" y="0"/>
                      </a:moveTo>
                      <a:lnTo>
                        <a:pt x="720" y="0"/>
                      </a:lnTo>
                      <a:lnTo>
                        <a:pt x="760" y="62"/>
                      </a:lnTo>
                      <a:lnTo>
                        <a:pt x="380" y="62"/>
                      </a:lnTo>
                      <a:lnTo>
                        <a:pt x="0" y="62"/>
                      </a:lnTo>
                      <a:lnTo>
                        <a:pt x="40" y="0"/>
                      </a:lnTo>
                      <a:lnTo>
                        <a:pt x="38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1" name="Freeform 36"/>
                <p:cNvSpPr/>
                <p:nvPr/>
              </p:nvSpPr>
              <p:spPr bwMode="auto">
                <a:xfrm>
                  <a:off x="14773196" y="10096786"/>
                  <a:ext cx="313849" cy="1380935"/>
                </a:xfrm>
                <a:custGeom>
                  <a:avLst/>
                  <a:gdLst>
                    <a:gd name="T0" fmla="*/ 40 w 40"/>
                    <a:gd name="T1" fmla="*/ 60 h 176"/>
                    <a:gd name="T2" fmla="*/ 0 w 40"/>
                    <a:gd name="T3" fmla="*/ 0 h 176"/>
                    <a:gd name="T4" fmla="*/ 0 w 40"/>
                    <a:gd name="T5" fmla="*/ 114 h 176"/>
                    <a:gd name="T6" fmla="*/ 40 w 40"/>
                    <a:gd name="T7" fmla="*/ 176 h 176"/>
                    <a:gd name="T8" fmla="*/ 40 w 40"/>
                    <a:gd name="T9" fmla="*/ 6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76">
                      <a:moveTo>
                        <a:pt x="40" y="6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40" y="176"/>
                      </a:lnTo>
                      <a:lnTo>
                        <a:pt x="40" y="6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2" name="Freeform 42"/>
                <p:cNvSpPr/>
                <p:nvPr/>
              </p:nvSpPr>
              <p:spPr bwMode="auto">
                <a:xfrm>
                  <a:off x="9123915" y="10096786"/>
                  <a:ext cx="313849" cy="1380935"/>
                </a:xfrm>
                <a:custGeom>
                  <a:avLst/>
                  <a:gdLst>
                    <a:gd name="T0" fmla="*/ 0 w 40"/>
                    <a:gd name="T1" fmla="*/ 60 h 176"/>
                    <a:gd name="T2" fmla="*/ 40 w 40"/>
                    <a:gd name="T3" fmla="*/ 0 h 176"/>
                    <a:gd name="T4" fmla="*/ 40 w 40"/>
                    <a:gd name="T5" fmla="*/ 114 h 176"/>
                    <a:gd name="T6" fmla="*/ 0 w 40"/>
                    <a:gd name="T7" fmla="*/ 176 h 176"/>
                    <a:gd name="T8" fmla="*/ 0 w 40"/>
                    <a:gd name="T9" fmla="*/ 6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76">
                      <a:moveTo>
                        <a:pt x="0" y="60"/>
                      </a:moveTo>
                      <a:lnTo>
                        <a:pt x="40" y="0"/>
                      </a:lnTo>
                      <a:lnTo>
                        <a:pt x="40" y="114"/>
                      </a:lnTo>
                      <a:lnTo>
                        <a:pt x="0" y="176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220" name="Group 104"/>
              <p:cNvGrpSpPr/>
              <p:nvPr/>
            </p:nvGrpSpPr>
            <p:grpSpPr>
              <a:xfrm>
                <a:off x="9819267" y="6692903"/>
                <a:ext cx="4739119" cy="1600629"/>
                <a:chOff x="9901568" y="7954769"/>
                <a:chExt cx="4739119" cy="1600629"/>
              </a:xfrm>
              <a:grpFill/>
            </p:grpSpPr>
            <p:sp>
              <p:nvSpPr>
                <p:cNvPr id="235" name="Freeform 9"/>
                <p:cNvSpPr/>
                <p:nvPr/>
              </p:nvSpPr>
              <p:spPr bwMode="auto">
                <a:xfrm>
                  <a:off x="10356649" y="7954769"/>
                  <a:ext cx="3828957" cy="894469"/>
                </a:xfrm>
                <a:custGeom>
                  <a:avLst/>
                  <a:gdLst>
                    <a:gd name="T0" fmla="*/ 488 w 488"/>
                    <a:gd name="T1" fmla="*/ 0 h 114"/>
                    <a:gd name="T2" fmla="*/ 244 w 488"/>
                    <a:gd name="T3" fmla="*/ 0 h 114"/>
                    <a:gd name="T4" fmla="*/ 0 w 488"/>
                    <a:gd name="T5" fmla="*/ 0 h 114"/>
                    <a:gd name="T6" fmla="*/ 0 w 488"/>
                    <a:gd name="T7" fmla="*/ 114 h 114"/>
                    <a:gd name="T8" fmla="*/ 244 w 488"/>
                    <a:gd name="T9" fmla="*/ 114 h 114"/>
                    <a:gd name="T10" fmla="*/ 488 w 488"/>
                    <a:gd name="T11" fmla="*/ 114 h 114"/>
                    <a:gd name="T12" fmla="*/ 488 w 488"/>
                    <a:gd name="T1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8" h="114">
                      <a:moveTo>
                        <a:pt x="488" y="0"/>
                      </a:move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244" y="114"/>
                      </a:lnTo>
                      <a:lnTo>
                        <a:pt x="488" y="114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36" name="Freeform 17"/>
                <p:cNvSpPr/>
                <p:nvPr/>
              </p:nvSpPr>
              <p:spPr bwMode="auto">
                <a:xfrm>
                  <a:off x="9901568" y="8849238"/>
                  <a:ext cx="4739119" cy="706160"/>
                </a:xfrm>
                <a:custGeom>
                  <a:avLst/>
                  <a:gdLst>
                    <a:gd name="T0" fmla="*/ 302 w 604"/>
                    <a:gd name="T1" fmla="*/ 0 h 90"/>
                    <a:gd name="T2" fmla="*/ 546 w 604"/>
                    <a:gd name="T3" fmla="*/ 0 h 90"/>
                    <a:gd name="T4" fmla="*/ 604 w 604"/>
                    <a:gd name="T5" fmla="*/ 90 h 90"/>
                    <a:gd name="T6" fmla="*/ 302 w 604"/>
                    <a:gd name="T7" fmla="*/ 90 h 90"/>
                    <a:gd name="T8" fmla="*/ 0 w 604"/>
                    <a:gd name="T9" fmla="*/ 90 h 90"/>
                    <a:gd name="T10" fmla="*/ 58 w 604"/>
                    <a:gd name="T11" fmla="*/ 0 h 90"/>
                    <a:gd name="T12" fmla="*/ 302 w 604"/>
                    <a:gd name="T13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04" h="90">
                      <a:moveTo>
                        <a:pt x="302" y="0"/>
                      </a:moveTo>
                      <a:lnTo>
                        <a:pt x="546" y="0"/>
                      </a:lnTo>
                      <a:lnTo>
                        <a:pt x="604" y="90"/>
                      </a:lnTo>
                      <a:lnTo>
                        <a:pt x="302" y="90"/>
                      </a:lnTo>
                      <a:lnTo>
                        <a:pt x="0" y="90"/>
                      </a:lnTo>
                      <a:lnTo>
                        <a:pt x="58" y="0"/>
                      </a:lnTo>
                      <a:lnTo>
                        <a:pt x="30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37" name="Freeform 34"/>
                <p:cNvSpPr/>
                <p:nvPr/>
              </p:nvSpPr>
              <p:spPr bwMode="auto">
                <a:xfrm>
                  <a:off x="14185605" y="7954769"/>
                  <a:ext cx="455081" cy="1600629"/>
                </a:xfrm>
                <a:custGeom>
                  <a:avLst/>
                  <a:gdLst>
                    <a:gd name="T0" fmla="*/ 58 w 58"/>
                    <a:gd name="T1" fmla="*/ 90 h 204"/>
                    <a:gd name="T2" fmla="*/ 0 w 58"/>
                    <a:gd name="T3" fmla="*/ 0 h 204"/>
                    <a:gd name="T4" fmla="*/ 0 w 58"/>
                    <a:gd name="T5" fmla="*/ 114 h 204"/>
                    <a:gd name="T6" fmla="*/ 58 w 58"/>
                    <a:gd name="T7" fmla="*/ 204 h 204"/>
                    <a:gd name="T8" fmla="*/ 58 w 58"/>
                    <a:gd name="T9" fmla="*/ 9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204">
                      <a:moveTo>
                        <a:pt x="58" y="9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8" y="204"/>
                      </a:lnTo>
                      <a:lnTo>
                        <a:pt x="58" y="9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38" name="Freeform 40"/>
                <p:cNvSpPr/>
                <p:nvPr/>
              </p:nvSpPr>
              <p:spPr bwMode="auto">
                <a:xfrm>
                  <a:off x="9901568" y="7954769"/>
                  <a:ext cx="455081" cy="1600629"/>
                </a:xfrm>
                <a:custGeom>
                  <a:avLst/>
                  <a:gdLst>
                    <a:gd name="T0" fmla="*/ 0 w 58"/>
                    <a:gd name="T1" fmla="*/ 90 h 204"/>
                    <a:gd name="T2" fmla="*/ 58 w 58"/>
                    <a:gd name="T3" fmla="*/ 0 h 204"/>
                    <a:gd name="T4" fmla="*/ 58 w 58"/>
                    <a:gd name="T5" fmla="*/ 114 h 204"/>
                    <a:gd name="T6" fmla="*/ 0 w 58"/>
                    <a:gd name="T7" fmla="*/ 204 h 204"/>
                    <a:gd name="T8" fmla="*/ 0 w 58"/>
                    <a:gd name="T9" fmla="*/ 9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204">
                      <a:moveTo>
                        <a:pt x="0" y="90"/>
                      </a:moveTo>
                      <a:lnTo>
                        <a:pt x="58" y="0"/>
                      </a:lnTo>
                      <a:lnTo>
                        <a:pt x="58" y="114"/>
                      </a:lnTo>
                      <a:lnTo>
                        <a:pt x="0" y="204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221" name="Group 103"/>
              <p:cNvGrpSpPr/>
              <p:nvPr/>
            </p:nvGrpSpPr>
            <p:grpSpPr>
              <a:xfrm>
                <a:off x="10556813" y="5447346"/>
                <a:ext cx="3264029" cy="1820324"/>
                <a:chOff x="13323067" y="6040292"/>
                <a:chExt cx="3264029" cy="1820324"/>
              </a:xfrm>
              <a:grpFill/>
            </p:grpSpPr>
            <p:sp>
              <p:nvSpPr>
                <p:cNvPr id="228" name="Freeform 7"/>
                <p:cNvSpPr/>
                <p:nvPr/>
              </p:nvSpPr>
              <p:spPr bwMode="auto">
                <a:xfrm>
                  <a:off x="13919380" y="6040292"/>
                  <a:ext cx="2071403" cy="894469"/>
                </a:xfrm>
                <a:custGeom>
                  <a:avLst/>
                  <a:gdLst>
                    <a:gd name="T0" fmla="*/ 264 w 264"/>
                    <a:gd name="T1" fmla="*/ 0 h 114"/>
                    <a:gd name="T2" fmla="*/ 132 w 264"/>
                    <a:gd name="T3" fmla="*/ 0 h 114"/>
                    <a:gd name="T4" fmla="*/ 0 w 264"/>
                    <a:gd name="T5" fmla="*/ 0 h 114"/>
                    <a:gd name="T6" fmla="*/ 0 w 264"/>
                    <a:gd name="T7" fmla="*/ 114 h 114"/>
                    <a:gd name="T8" fmla="*/ 132 w 264"/>
                    <a:gd name="T9" fmla="*/ 114 h 114"/>
                    <a:gd name="T10" fmla="*/ 264 w 264"/>
                    <a:gd name="T11" fmla="*/ 114 h 114"/>
                    <a:gd name="T12" fmla="*/ 264 w 264"/>
                    <a:gd name="T1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4" h="114">
                      <a:moveTo>
                        <a:pt x="264" y="0"/>
                      </a:moveTo>
                      <a:lnTo>
                        <a:pt x="13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132" y="114"/>
                      </a:lnTo>
                      <a:lnTo>
                        <a:pt x="264" y="114"/>
                      </a:lnTo>
                      <a:lnTo>
                        <a:pt x="26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29" name="Freeform 19"/>
                <p:cNvSpPr/>
                <p:nvPr/>
              </p:nvSpPr>
              <p:spPr bwMode="auto">
                <a:xfrm>
                  <a:off x="13323067" y="6934761"/>
                  <a:ext cx="3264029" cy="925854"/>
                </a:xfrm>
                <a:custGeom>
                  <a:avLst/>
                  <a:gdLst>
                    <a:gd name="T0" fmla="*/ 208 w 416"/>
                    <a:gd name="T1" fmla="*/ 0 h 118"/>
                    <a:gd name="T2" fmla="*/ 340 w 416"/>
                    <a:gd name="T3" fmla="*/ 0 h 118"/>
                    <a:gd name="T4" fmla="*/ 416 w 416"/>
                    <a:gd name="T5" fmla="*/ 118 h 118"/>
                    <a:gd name="T6" fmla="*/ 208 w 416"/>
                    <a:gd name="T7" fmla="*/ 118 h 118"/>
                    <a:gd name="T8" fmla="*/ 0 w 416"/>
                    <a:gd name="T9" fmla="*/ 118 h 118"/>
                    <a:gd name="T10" fmla="*/ 76 w 416"/>
                    <a:gd name="T11" fmla="*/ 0 h 118"/>
                    <a:gd name="T12" fmla="*/ 208 w 416"/>
                    <a:gd name="T13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6" h="118">
                      <a:moveTo>
                        <a:pt x="208" y="0"/>
                      </a:moveTo>
                      <a:lnTo>
                        <a:pt x="340" y="0"/>
                      </a:lnTo>
                      <a:lnTo>
                        <a:pt x="416" y="118"/>
                      </a:lnTo>
                      <a:lnTo>
                        <a:pt x="208" y="118"/>
                      </a:lnTo>
                      <a:lnTo>
                        <a:pt x="0" y="118"/>
                      </a:lnTo>
                      <a:lnTo>
                        <a:pt x="76" y="0"/>
                      </a:lnTo>
                      <a:lnTo>
                        <a:pt x="20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30" name="Freeform 32"/>
                <p:cNvSpPr/>
                <p:nvPr/>
              </p:nvSpPr>
              <p:spPr bwMode="auto">
                <a:xfrm>
                  <a:off x="15990782" y="6040292"/>
                  <a:ext cx="596313" cy="1820324"/>
                </a:xfrm>
                <a:custGeom>
                  <a:avLst/>
                  <a:gdLst>
                    <a:gd name="T0" fmla="*/ 0 w 76"/>
                    <a:gd name="T1" fmla="*/ 0 h 232"/>
                    <a:gd name="T2" fmla="*/ 0 w 76"/>
                    <a:gd name="T3" fmla="*/ 114 h 232"/>
                    <a:gd name="T4" fmla="*/ 76 w 76"/>
                    <a:gd name="T5" fmla="*/ 232 h 232"/>
                    <a:gd name="T6" fmla="*/ 76 w 76"/>
                    <a:gd name="T7" fmla="*/ 116 h 232"/>
                    <a:gd name="T8" fmla="*/ 0 w 76"/>
                    <a:gd name="T9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232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6" y="232"/>
                      </a:lnTo>
                      <a:lnTo>
                        <a:pt x="76" y="1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31" name="Freeform 38"/>
                <p:cNvSpPr/>
                <p:nvPr/>
              </p:nvSpPr>
              <p:spPr bwMode="auto">
                <a:xfrm>
                  <a:off x="13323067" y="6040292"/>
                  <a:ext cx="596313" cy="1820324"/>
                </a:xfrm>
                <a:custGeom>
                  <a:avLst/>
                  <a:gdLst>
                    <a:gd name="T0" fmla="*/ 76 w 76"/>
                    <a:gd name="T1" fmla="*/ 0 h 232"/>
                    <a:gd name="T2" fmla="*/ 76 w 76"/>
                    <a:gd name="T3" fmla="*/ 114 h 232"/>
                    <a:gd name="T4" fmla="*/ 0 w 76"/>
                    <a:gd name="T5" fmla="*/ 232 h 232"/>
                    <a:gd name="T6" fmla="*/ 0 w 76"/>
                    <a:gd name="T7" fmla="*/ 116 h 232"/>
                    <a:gd name="T8" fmla="*/ 76 w 76"/>
                    <a:gd name="T9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232">
                      <a:moveTo>
                        <a:pt x="76" y="0"/>
                      </a:moveTo>
                      <a:lnTo>
                        <a:pt x="76" y="114"/>
                      </a:lnTo>
                      <a:lnTo>
                        <a:pt x="0" y="232"/>
                      </a:lnTo>
                      <a:lnTo>
                        <a:pt x="0" y="116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223" name="Group 102"/>
              <p:cNvGrpSpPr/>
              <p:nvPr/>
            </p:nvGrpSpPr>
            <p:grpSpPr>
              <a:xfrm>
                <a:off x="11451283" y="3980103"/>
                <a:ext cx="1475090" cy="2040018"/>
                <a:chOff x="9164023" y="5056975"/>
                <a:chExt cx="1475090" cy="2040018"/>
              </a:xfrm>
              <a:grpFill/>
            </p:grpSpPr>
            <p:sp>
              <p:nvSpPr>
                <p:cNvPr id="224" name="Freeform 21"/>
                <p:cNvSpPr/>
                <p:nvPr/>
              </p:nvSpPr>
              <p:spPr bwMode="auto">
                <a:xfrm>
                  <a:off x="9164023" y="5951444"/>
                  <a:ext cx="1475090" cy="1145548"/>
                </a:xfrm>
                <a:custGeom>
                  <a:avLst/>
                  <a:gdLst>
                    <a:gd name="T0" fmla="*/ 94 w 188"/>
                    <a:gd name="T1" fmla="*/ 0 h 146"/>
                    <a:gd name="T2" fmla="*/ 188 w 188"/>
                    <a:gd name="T3" fmla="*/ 146 h 146"/>
                    <a:gd name="T4" fmla="*/ 94 w 188"/>
                    <a:gd name="T5" fmla="*/ 146 h 146"/>
                    <a:gd name="T6" fmla="*/ 0 w 188"/>
                    <a:gd name="T7" fmla="*/ 146 h 146"/>
                    <a:gd name="T8" fmla="*/ 94 w 188"/>
                    <a:gd name="T9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146">
                      <a:moveTo>
                        <a:pt x="94" y="0"/>
                      </a:moveTo>
                      <a:lnTo>
                        <a:pt x="188" y="146"/>
                      </a:lnTo>
                      <a:lnTo>
                        <a:pt x="94" y="146"/>
                      </a:lnTo>
                      <a:lnTo>
                        <a:pt x="0" y="1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25" name="Freeform 44"/>
                <p:cNvSpPr/>
                <p:nvPr/>
              </p:nvSpPr>
              <p:spPr bwMode="auto">
                <a:xfrm>
                  <a:off x="9164023" y="5056975"/>
                  <a:ext cx="737545" cy="2040018"/>
                </a:xfrm>
                <a:custGeom>
                  <a:avLst/>
                  <a:gdLst>
                    <a:gd name="T0" fmla="*/ 94 w 94"/>
                    <a:gd name="T1" fmla="*/ 0 h 260"/>
                    <a:gd name="T2" fmla="*/ 0 w 94"/>
                    <a:gd name="T3" fmla="*/ 144 h 260"/>
                    <a:gd name="T4" fmla="*/ 0 w 94"/>
                    <a:gd name="T5" fmla="*/ 260 h 260"/>
                    <a:gd name="T6" fmla="*/ 94 w 94"/>
                    <a:gd name="T7" fmla="*/ 114 h 260"/>
                    <a:gd name="T8" fmla="*/ 94 w 94"/>
                    <a:gd name="T9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4" h="260">
                      <a:moveTo>
                        <a:pt x="94" y="0"/>
                      </a:moveTo>
                      <a:lnTo>
                        <a:pt x="0" y="144"/>
                      </a:lnTo>
                      <a:lnTo>
                        <a:pt x="0" y="260"/>
                      </a:lnTo>
                      <a:lnTo>
                        <a:pt x="94" y="114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26" name="Freeform 46"/>
                <p:cNvSpPr/>
                <p:nvPr/>
              </p:nvSpPr>
              <p:spPr bwMode="auto">
                <a:xfrm>
                  <a:off x="9901568" y="5056975"/>
                  <a:ext cx="737545" cy="2040018"/>
                </a:xfrm>
                <a:custGeom>
                  <a:avLst/>
                  <a:gdLst>
                    <a:gd name="T0" fmla="*/ 0 w 94"/>
                    <a:gd name="T1" fmla="*/ 0 h 260"/>
                    <a:gd name="T2" fmla="*/ 94 w 94"/>
                    <a:gd name="T3" fmla="*/ 144 h 260"/>
                    <a:gd name="T4" fmla="*/ 94 w 94"/>
                    <a:gd name="T5" fmla="*/ 260 h 260"/>
                    <a:gd name="T6" fmla="*/ 0 w 94"/>
                    <a:gd name="T7" fmla="*/ 114 h 260"/>
                    <a:gd name="T8" fmla="*/ 0 w 94"/>
                    <a:gd name="T9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4" h="260">
                      <a:moveTo>
                        <a:pt x="0" y="0"/>
                      </a:moveTo>
                      <a:lnTo>
                        <a:pt x="94" y="144"/>
                      </a:lnTo>
                      <a:lnTo>
                        <a:pt x="94" y="260"/>
                      </a:lnTo>
                      <a:lnTo>
                        <a:pt x="0" y="1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</p:grpSp>
        <p:sp>
          <p:nvSpPr>
            <p:cNvPr id="247" name="Rectangle 109"/>
            <p:cNvSpPr/>
            <p:nvPr/>
          </p:nvSpPr>
          <p:spPr>
            <a:xfrm>
              <a:off x="8253474" y="2003159"/>
              <a:ext cx="1565429" cy="342905"/>
            </a:xfrm>
            <a:prstGeom prst="rect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b="1" dirty="0"/>
            </a:p>
          </p:txBody>
        </p:sp>
        <p:sp>
          <p:nvSpPr>
            <p:cNvPr id="249" name="Rectangle 115"/>
            <p:cNvSpPr/>
            <p:nvPr/>
          </p:nvSpPr>
          <p:spPr>
            <a:xfrm>
              <a:off x="1730053" y="2911088"/>
              <a:ext cx="1565429" cy="342905"/>
            </a:xfrm>
            <a:prstGeom prst="rect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b="1" dirty="0"/>
            </a:p>
          </p:txBody>
        </p:sp>
        <p:sp>
          <p:nvSpPr>
            <p:cNvPr id="251" name="Rectangle 117"/>
            <p:cNvSpPr/>
            <p:nvPr/>
          </p:nvSpPr>
          <p:spPr>
            <a:xfrm>
              <a:off x="531415" y="4339518"/>
              <a:ext cx="1565429" cy="342905"/>
            </a:xfrm>
            <a:prstGeom prst="rect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b="1" dirty="0"/>
            </a:p>
          </p:txBody>
        </p:sp>
        <p:sp>
          <p:nvSpPr>
            <p:cNvPr id="253" name="Rectangle 119"/>
            <p:cNvSpPr/>
            <p:nvPr/>
          </p:nvSpPr>
          <p:spPr>
            <a:xfrm>
              <a:off x="8868384" y="3664865"/>
              <a:ext cx="1565429" cy="342905"/>
            </a:xfrm>
            <a:prstGeom prst="rect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b="1" dirty="0"/>
            </a:p>
          </p:txBody>
        </p:sp>
        <p:cxnSp>
          <p:nvCxnSpPr>
            <p:cNvPr id="257" name="Straight Connector 124"/>
            <p:cNvCxnSpPr/>
            <p:nvPr/>
          </p:nvCxnSpPr>
          <p:spPr>
            <a:xfrm>
              <a:off x="3815670" y="3102239"/>
              <a:ext cx="1190467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125"/>
            <p:cNvCxnSpPr/>
            <p:nvPr/>
          </p:nvCxnSpPr>
          <p:spPr>
            <a:xfrm>
              <a:off x="2700249" y="4501915"/>
              <a:ext cx="1190467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126"/>
            <p:cNvCxnSpPr/>
            <p:nvPr/>
          </p:nvCxnSpPr>
          <p:spPr>
            <a:xfrm>
              <a:off x="7405660" y="3848119"/>
              <a:ext cx="1190467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127"/>
            <p:cNvCxnSpPr/>
            <p:nvPr/>
          </p:nvCxnSpPr>
          <p:spPr>
            <a:xfrm>
              <a:off x="6654293" y="2154601"/>
              <a:ext cx="1190467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文本框 261"/>
            <p:cNvSpPr txBox="1"/>
            <p:nvPr/>
          </p:nvSpPr>
          <p:spPr>
            <a:xfrm>
              <a:off x="1920756" y="2884661"/>
              <a:ext cx="1300385" cy="40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难点二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3" name="文本框 262"/>
            <p:cNvSpPr txBox="1"/>
            <p:nvPr/>
          </p:nvSpPr>
          <p:spPr>
            <a:xfrm>
              <a:off x="747437" y="4318153"/>
              <a:ext cx="1300385" cy="40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难点四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8541755" y="1969935"/>
              <a:ext cx="1300385" cy="40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难点一</a:t>
              </a:r>
              <a:endParaRPr lang="zh-CN" altLang="en-US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65" name="文本框 264"/>
            <p:cNvSpPr txBox="1"/>
            <p:nvPr/>
          </p:nvSpPr>
          <p:spPr>
            <a:xfrm>
              <a:off x="9105736" y="3651651"/>
              <a:ext cx="1300385" cy="40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难点三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文本框 266"/>
            <p:cNvSpPr txBox="1"/>
            <p:nvPr/>
          </p:nvSpPr>
          <p:spPr>
            <a:xfrm>
              <a:off x="7725188" y="2424823"/>
              <a:ext cx="3147880" cy="693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标定中存在多个联通区域，需要选择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区域，容易造成错选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文本框 267"/>
            <p:cNvSpPr txBox="1"/>
            <p:nvPr/>
          </p:nvSpPr>
          <p:spPr>
            <a:xfrm>
              <a:off x="8448829" y="4080921"/>
              <a:ext cx="2423065" cy="608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图像矫正中通用性较为难做，矫正的成功率仍旧不高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文本框 269"/>
            <p:cNvSpPr txBox="1"/>
            <p:nvPr/>
          </p:nvSpPr>
          <p:spPr>
            <a:xfrm>
              <a:off x="1300536" y="3280921"/>
              <a:ext cx="2423065" cy="608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形状非标准、非闭合，难以确定四边形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四个顶点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文本框 270"/>
            <p:cNvSpPr txBox="1"/>
            <p:nvPr/>
          </p:nvSpPr>
          <p:spPr>
            <a:xfrm>
              <a:off x="277185" y="4775631"/>
              <a:ext cx="2423065" cy="608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OCR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识别后单词间存在制表符等间隔，难以直接用于翻译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文本框 122"/>
          <p:cNvSpPr txBox="1"/>
          <p:nvPr/>
        </p:nvSpPr>
        <p:spPr>
          <a:xfrm>
            <a:off x="2329676" y="3715756"/>
            <a:ext cx="742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欢迎各位老师指导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9"/>
          <p:cNvSpPr txBox="1"/>
          <p:nvPr/>
        </p:nvSpPr>
        <p:spPr>
          <a:xfrm>
            <a:off x="491757" y="2051433"/>
            <a:ext cx="111003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Road Rage" pitchFamily="50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8" name="椭圆 80"/>
          <p:cNvSpPr/>
          <p:nvPr/>
        </p:nvSpPr>
        <p:spPr bwMode="auto">
          <a:xfrm>
            <a:off x="1283473" y="2665687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855790" y="375830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选题的背景与意义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886879" y="4288104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2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18886" y="2692426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5210" y="2667000"/>
            <a:ext cx="5114290" cy="1899285"/>
            <a:chOff x="2133" y="4198"/>
            <a:chExt cx="8054" cy="2991"/>
          </a:xfrm>
        </p:grpSpPr>
        <p:sp>
          <p:nvSpPr>
            <p:cNvPr id="9" name="椭圆 80"/>
            <p:cNvSpPr/>
            <p:nvPr/>
          </p:nvSpPr>
          <p:spPr bwMode="auto">
            <a:xfrm>
              <a:off x="5478" y="4198"/>
              <a:ext cx="1364" cy="1367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57150" cap="flat" cmpd="sng" algn="ctr">
              <a:solidFill>
                <a:schemeClr val="bg1"/>
              </a:solidFill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133" y="5919"/>
              <a:ext cx="8055" cy="1270"/>
              <a:chOff x="2133" y="5919"/>
              <a:chExt cx="8055" cy="127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378" y="5919"/>
                <a:ext cx="7811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课题研究的思路与方法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133" y="6753"/>
                <a:ext cx="7909" cy="436"/>
              </a:xfrm>
              <a:prstGeom prst="snip1Rect">
                <a:avLst>
                  <a:gd name="adj" fmla="val 0"/>
                </a:avLst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华文仿宋" panose="02010600040101010101" pitchFamily="2" charset="-122"/>
                    <a:cs typeface="Arial" panose="020B0604020202020204" pitchFamily="34" charset="0"/>
                  </a:rPr>
                  <a:t>Ideas And Methods</a:t>
                </a:r>
                <a:endPara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558" y="4240"/>
              <a:ext cx="125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13825" y="2667000"/>
            <a:ext cx="2513965" cy="1898015"/>
            <a:chOff x="7822" y="4198"/>
            <a:chExt cx="3959" cy="2989"/>
          </a:xfrm>
        </p:grpSpPr>
        <p:sp>
          <p:nvSpPr>
            <p:cNvPr id="10" name="椭圆 80"/>
            <p:cNvSpPr/>
            <p:nvPr/>
          </p:nvSpPr>
          <p:spPr bwMode="auto">
            <a:xfrm>
              <a:off x="8918" y="4198"/>
              <a:ext cx="1364" cy="1367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57150" cap="flat" cmpd="sng" algn="ctr">
              <a:solidFill>
                <a:schemeClr val="bg1"/>
              </a:solidFill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822" y="5919"/>
              <a:ext cx="39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课题研究的难点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314" y="6753"/>
              <a:ext cx="2878" cy="434"/>
            </a:xfrm>
            <a:prstGeom prst="snip1Rect">
              <a:avLst>
                <a:gd name="adj" fmla="val 0"/>
              </a:avLst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The Research Progress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78" y="4240"/>
              <a:ext cx="125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966856" y="902198"/>
            <a:ext cx="2258289" cy="1292662"/>
            <a:chOff x="5284473" y="902198"/>
            <a:chExt cx="2258289" cy="1292662"/>
          </a:xfrm>
        </p:grpSpPr>
        <p:sp>
          <p:nvSpPr>
            <p:cNvPr id="31" name="文本框 30"/>
            <p:cNvSpPr txBox="1"/>
            <p:nvPr/>
          </p:nvSpPr>
          <p:spPr>
            <a:xfrm>
              <a:off x="5402236" y="902198"/>
              <a:ext cx="2022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284473" y="1733195"/>
              <a:ext cx="2258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169160" y="1502160"/>
            <a:ext cx="3853680" cy="3853680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514856" y="2266712"/>
            <a:ext cx="1162288" cy="116228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4856" y="2340024"/>
            <a:ext cx="1153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6036" y="3595983"/>
            <a:ext cx="495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选题的背景与意义</a:t>
            </a:r>
            <a:endParaRPr lang="en-US" altLang="zh-CN" sz="24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4947" y="4119203"/>
            <a:ext cx="5022106" cy="3385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9644" y="3715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的背景与意义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13865" y="1017905"/>
            <a:ext cx="3420745" cy="33718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1" name="Group 41"/>
          <p:cNvGrpSpPr/>
          <p:nvPr/>
        </p:nvGrpSpPr>
        <p:grpSpPr>
          <a:xfrm rot="8961991">
            <a:off x="2273965" y="1830558"/>
            <a:ext cx="3150760" cy="3880986"/>
            <a:chOff x="1507825" y="2293019"/>
            <a:chExt cx="3099093" cy="3817347"/>
          </a:xfrm>
          <a:solidFill>
            <a:schemeClr val="bg1">
              <a:lumMod val="95000"/>
            </a:schemeClr>
          </a:solidFill>
        </p:grpSpPr>
        <p:sp>
          <p:nvSpPr>
            <p:cNvPr id="42" name="Freeform 6"/>
            <p:cNvSpPr/>
            <p:nvPr/>
          </p:nvSpPr>
          <p:spPr bwMode="auto">
            <a:xfrm rot="12600000" flipH="1">
              <a:off x="3800178" y="2413350"/>
              <a:ext cx="750887" cy="160337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latin typeface="+mn-lt"/>
              </a:endParaRPr>
            </a:p>
          </p:txBody>
        </p:sp>
        <p:sp>
          <p:nvSpPr>
            <p:cNvPr id="43" name="Freeform 74"/>
            <p:cNvSpPr/>
            <p:nvPr/>
          </p:nvSpPr>
          <p:spPr bwMode="auto">
            <a:xfrm rot="12600000" flipH="1">
              <a:off x="3463918" y="2571257"/>
              <a:ext cx="1143000" cy="333375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/>
            </a:p>
          </p:txBody>
        </p:sp>
        <p:sp>
          <p:nvSpPr>
            <p:cNvPr id="44" name="Freeform 75"/>
            <p:cNvSpPr/>
            <p:nvPr/>
          </p:nvSpPr>
          <p:spPr bwMode="auto">
            <a:xfrm rot="12600000" flipH="1">
              <a:off x="4004965" y="2293019"/>
              <a:ext cx="509587" cy="109537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/>
            </a:p>
          </p:txBody>
        </p:sp>
        <p:grpSp>
          <p:nvGrpSpPr>
            <p:cNvPr id="45" name="Group 39"/>
            <p:cNvGrpSpPr/>
            <p:nvPr/>
          </p:nvGrpSpPr>
          <p:grpSpPr>
            <a:xfrm rot="10800000">
              <a:off x="3422720" y="2960053"/>
              <a:ext cx="500508" cy="552172"/>
              <a:chOff x="3422720" y="2960053"/>
              <a:chExt cx="500508" cy="552172"/>
            </a:xfrm>
            <a:grpFill/>
          </p:grpSpPr>
          <p:grpSp>
            <p:nvGrpSpPr>
              <p:cNvPr id="135" name="Group 37"/>
              <p:cNvGrpSpPr/>
              <p:nvPr/>
            </p:nvGrpSpPr>
            <p:grpSpPr>
              <a:xfrm>
                <a:off x="3422720" y="2960053"/>
                <a:ext cx="500508" cy="552172"/>
                <a:chOff x="3422720" y="2960053"/>
                <a:chExt cx="500508" cy="552172"/>
              </a:xfrm>
              <a:grpFill/>
            </p:grpSpPr>
            <p:sp>
              <p:nvSpPr>
                <p:cNvPr id="140" name="Freeform 8"/>
                <p:cNvSpPr/>
                <p:nvPr/>
              </p:nvSpPr>
              <p:spPr bwMode="auto">
                <a:xfrm rot="12600000">
                  <a:off x="3885128" y="3037492"/>
                  <a:ext cx="38100" cy="65087"/>
                </a:xfrm>
                <a:custGeom>
                  <a:avLst/>
                  <a:gdLst>
                    <a:gd name="T0" fmla="*/ 0 w 21"/>
                    <a:gd name="T1" fmla="*/ 5 h 35"/>
                    <a:gd name="T2" fmla="*/ 5 w 21"/>
                    <a:gd name="T3" fmla="*/ 26 h 35"/>
                    <a:gd name="T4" fmla="*/ 21 w 21"/>
                    <a:gd name="T5" fmla="*/ 9 h 35"/>
                    <a:gd name="T6" fmla="*/ 0 w 21"/>
                    <a:gd name="T7" fmla="*/ 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35">
                      <a:moveTo>
                        <a:pt x="0" y="5"/>
                      </a:moveTo>
                      <a:cubicBezTo>
                        <a:pt x="0" y="5"/>
                        <a:pt x="3" y="22"/>
                        <a:pt x="5" y="26"/>
                      </a:cubicBezTo>
                      <a:cubicBezTo>
                        <a:pt x="6" y="31"/>
                        <a:pt x="9" y="35"/>
                        <a:pt x="21" y="9"/>
                      </a:cubicBezTo>
                      <a:cubicBezTo>
                        <a:pt x="21" y="9"/>
                        <a:pt x="13" y="0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  <p:grpSp>
              <p:nvGrpSpPr>
                <p:cNvPr id="141" name="Group 36"/>
                <p:cNvGrpSpPr/>
                <p:nvPr/>
              </p:nvGrpSpPr>
              <p:grpSpPr>
                <a:xfrm>
                  <a:off x="3422720" y="2960053"/>
                  <a:ext cx="407951" cy="552172"/>
                  <a:chOff x="3422720" y="2960053"/>
                  <a:chExt cx="407951" cy="552172"/>
                </a:xfrm>
                <a:grpFill/>
              </p:grpSpPr>
              <p:sp>
                <p:nvSpPr>
                  <p:cNvPr id="143" name="Freeform 5"/>
                  <p:cNvSpPr/>
                  <p:nvPr/>
                </p:nvSpPr>
                <p:spPr bwMode="auto">
                  <a:xfrm rot="12600000">
                    <a:off x="3681446" y="3036071"/>
                    <a:ext cx="149225" cy="441325"/>
                  </a:xfrm>
                  <a:custGeom>
                    <a:avLst/>
                    <a:gdLst>
                      <a:gd name="T0" fmla="*/ 77 w 112"/>
                      <a:gd name="T1" fmla="*/ 270 h 331"/>
                      <a:gd name="T2" fmla="*/ 44 w 112"/>
                      <a:gd name="T3" fmla="*/ 331 h 331"/>
                      <a:gd name="T4" fmla="*/ 15 w 112"/>
                      <a:gd name="T5" fmla="*/ 328 h 331"/>
                      <a:gd name="T6" fmla="*/ 0 w 112"/>
                      <a:gd name="T7" fmla="*/ 261 h 331"/>
                      <a:gd name="T8" fmla="*/ 35 w 112"/>
                      <a:gd name="T9" fmla="*/ 0 h 331"/>
                      <a:gd name="T10" fmla="*/ 112 w 112"/>
                      <a:gd name="T11" fmla="*/ 11 h 331"/>
                      <a:gd name="T12" fmla="*/ 77 w 112"/>
                      <a:gd name="T13" fmla="*/ 270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331">
                        <a:moveTo>
                          <a:pt x="77" y="270"/>
                        </a:moveTo>
                        <a:lnTo>
                          <a:pt x="44" y="331"/>
                        </a:lnTo>
                        <a:lnTo>
                          <a:pt x="15" y="328"/>
                        </a:lnTo>
                        <a:lnTo>
                          <a:pt x="0" y="261"/>
                        </a:lnTo>
                        <a:lnTo>
                          <a:pt x="35" y="0"/>
                        </a:lnTo>
                        <a:lnTo>
                          <a:pt x="112" y="11"/>
                        </a:lnTo>
                        <a:lnTo>
                          <a:pt x="77" y="2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sz="1350">
                      <a:latin typeface="+mn-lt"/>
                    </a:endParaRPr>
                  </a:p>
                </p:txBody>
              </p:sp>
              <p:sp>
                <p:nvSpPr>
                  <p:cNvPr id="144" name="Freeform 6"/>
                  <p:cNvSpPr/>
                  <p:nvPr/>
                </p:nvSpPr>
                <p:spPr bwMode="auto">
                  <a:xfrm rot="12600000">
                    <a:off x="3558062" y="3375700"/>
                    <a:ext cx="117475" cy="136525"/>
                  </a:xfrm>
                  <a:custGeom>
                    <a:avLst/>
                    <a:gdLst>
                      <a:gd name="T0" fmla="*/ 58 w 64"/>
                      <a:gd name="T1" fmla="*/ 48 h 74"/>
                      <a:gd name="T2" fmla="*/ 27 w 64"/>
                      <a:gd name="T3" fmla="*/ 72 h 74"/>
                      <a:gd name="T4" fmla="*/ 26 w 64"/>
                      <a:gd name="T5" fmla="*/ 72 h 74"/>
                      <a:gd name="T6" fmla="*/ 2 w 64"/>
                      <a:gd name="T7" fmla="*/ 41 h 74"/>
                      <a:gd name="T8" fmla="*/ 6 w 64"/>
                      <a:gd name="T9" fmla="*/ 15 h 74"/>
                      <a:gd name="T10" fmla="*/ 35 w 64"/>
                      <a:gd name="T11" fmla="*/ 7 h 74"/>
                      <a:gd name="T12" fmla="*/ 36 w 64"/>
                      <a:gd name="T13" fmla="*/ 7 h 74"/>
                      <a:gd name="T14" fmla="*/ 62 w 64"/>
                      <a:gd name="T15" fmla="*/ 22 h 74"/>
                      <a:gd name="T16" fmla="*/ 58 w 64"/>
                      <a:gd name="T17" fmla="*/ 48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4" h="74">
                        <a:moveTo>
                          <a:pt x="58" y="48"/>
                        </a:moveTo>
                        <a:cubicBezTo>
                          <a:pt x="56" y="63"/>
                          <a:pt x="42" y="74"/>
                          <a:pt x="27" y="72"/>
                        </a:cubicBezTo>
                        <a:cubicBezTo>
                          <a:pt x="26" y="72"/>
                          <a:pt x="26" y="72"/>
                          <a:pt x="26" y="72"/>
                        </a:cubicBezTo>
                        <a:cubicBezTo>
                          <a:pt x="11" y="70"/>
                          <a:pt x="0" y="56"/>
                          <a:pt x="2" y="4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8" y="0"/>
                          <a:pt x="20" y="5"/>
                          <a:pt x="35" y="7"/>
                        </a:cubicBezTo>
                        <a:cubicBezTo>
                          <a:pt x="36" y="7"/>
                          <a:pt x="36" y="7"/>
                          <a:pt x="36" y="7"/>
                        </a:cubicBezTo>
                        <a:cubicBezTo>
                          <a:pt x="51" y="9"/>
                          <a:pt x="64" y="7"/>
                          <a:pt x="62" y="22"/>
                        </a:cubicBezTo>
                        <a:lnTo>
                          <a:pt x="58" y="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sz="1350">
                      <a:latin typeface="+mn-lt"/>
                    </a:endParaRPr>
                  </a:p>
                </p:txBody>
              </p:sp>
              <p:sp>
                <p:nvSpPr>
                  <p:cNvPr id="145" name="Freeform 9"/>
                  <p:cNvSpPr/>
                  <p:nvPr/>
                </p:nvSpPr>
                <p:spPr bwMode="auto">
                  <a:xfrm rot="12600000">
                    <a:off x="3547403" y="2960053"/>
                    <a:ext cx="147637" cy="441325"/>
                  </a:xfrm>
                  <a:custGeom>
                    <a:avLst/>
                    <a:gdLst>
                      <a:gd name="T0" fmla="*/ 75 w 111"/>
                      <a:gd name="T1" fmla="*/ 269 h 331"/>
                      <a:gd name="T2" fmla="*/ 44 w 111"/>
                      <a:gd name="T3" fmla="*/ 331 h 331"/>
                      <a:gd name="T4" fmla="*/ 15 w 111"/>
                      <a:gd name="T5" fmla="*/ 326 h 331"/>
                      <a:gd name="T6" fmla="*/ 0 w 111"/>
                      <a:gd name="T7" fmla="*/ 259 h 331"/>
                      <a:gd name="T8" fmla="*/ 34 w 111"/>
                      <a:gd name="T9" fmla="*/ 0 h 331"/>
                      <a:gd name="T10" fmla="*/ 111 w 111"/>
                      <a:gd name="T11" fmla="*/ 9 h 331"/>
                      <a:gd name="T12" fmla="*/ 75 w 111"/>
                      <a:gd name="T13" fmla="*/ 269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331">
                        <a:moveTo>
                          <a:pt x="75" y="269"/>
                        </a:moveTo>
                        <a:lnTo>
                          <a:pt x="44" y="331"/>
                        </a:lnTo>
                        <a:lnTo>
                          <a:pt x="15" y="326"/>
                        </a:lnTo>
                        <a:lnTo>
                          <a:pt x="0" y="259"/>
                        </a:lnTo>
                        <a:lnTo>
                          <a:pt x="34" y="0"/>
                        </a:lnTo>
                        <a:lnTo>
                          <a:pt x="111" y="9"/>
                        </a:lnTo>
                        <a:lnTo>
                          <a:pt x="75" y="26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sz="1350">
                      <a:latin typeface="+mn-lt"/>
                    </a:endParaRPr>
                  </a:p>
                </p:txBody>
              </p:sp>
              <p:sp>
                <p:nvSpPr>
                  <p:cNvPr id="146" name="Freeform 10"/>
                  <p:cNvSpPr/>
                  <p:nvPr/>
                </p:nvSpPr>
                <p:spPr bwMode="auto">
                  <a:xfrm rot="12600000">
                    <a:off x="3422720" y="3302937"/>
                    <a:ext cx="117475" cy="134938"/>
                  </a:xfrm>
                  <a:custGeom>
                    <a:avLst/>
                    <a:gdLst>
                      <a:gd name="T0" fmla="*/ 58 w 64"/>
                      <a:gd name="T1" fmla="*/ 48 h 74"/>
                      <a:gd name="T2" fmla="*/ 27 w 64"/>
                      <a:gd name="T3" fmla="*/ 72 h 74"/>
                      <a:gd name="T4" fmla="*/ 26 w 64"/>
                      <a:gd name="T5" fmla="*/ 72 h 74"/>
                      <a:gd name="T6" fmla="*/ 2 w 64"/>
                      <a:gd name="T7" fmla="*/ 41 h 74"/>
                      <a:gd name="T8" fmla="*/ 6 w 64"/>
                      <a:gd name="T9" fmla="*/ 15 h 74"/>
                      <a:gd name="T10" fmla="*/ 35 w 64"/>
                      <a:gd name="T11" fmla="*/ 7 h 74"/>
                      <a:gd name="T12" fmla="*/ 36 w 64"/>
                      <a:gd name="T13" fmla="*/ 7 h 74"/>
                      <a:gd name="T14" fmla="*/ 61 w 64"/>
                      <a:gd name="T15" fmla="*/ 23 h 74"/>
                      <a:gd name="T16" fmla="*/ 58 w 64"/>
                      <a:gd name="T17" fmla="*/ 48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4" h="74">
                        <a:moveTo>
                          <a:pt x="58" y="48"/>
                        </a:moveTo>
                        <a:cubicBezTo>
                          <a:pt x="56" y="64"/>
                          <a:pt x="42" y="74"/>
                          <a:pt x="27" y="72"/>
                        </a:cubicBezTo>
                        <a:cubicBezTo>
                          <a:pt x="26" y="72"/>
                          <a:pt x="26" y="72"/>
                          <a:pt x="26" y="72"/>
                        </a:cubicBezTo>
                        <a:cubicBezTo>
                          <a:pt x="11" y="70"/>
                          <a:pt x="0" y="56"/>
                          <a:pt x="2" y="4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8" y="0"/>
                          <a:pt x="20" y="5"/>
                          <a:pt x="35" y="7"/>
                        </a:cubicBezTo>
                        <a:cubicBezTo>
                          <a:pt x="36" y="7"/>
                          <a:pt x="36" y="7"/>
                          <a:pt x="36" y="7"/>
                        </a:cubicBezTo>
                        <a:cubicBezTo>
                          <a:pt x="51" y="9"/>
                          <a:pt x="64" y="7"/>
                          <a:pt x="61" y="23"/>
                        </a:cubicBezTo>
                        <a:lnTo>
                          <a:pt x="58" y="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id-ID" sz="1350">
                      <a:latin typeface="+mn-lt"/>
                    </a:endParaRPr>
                  </a:p>
                </p:txBody>
              </p:sp>
            </p:grpSp>
            <p:sp>
              <p:nvSpPr>
                <p:cNvPr id="142" name="Freeform 12"/>
                <p:cNvSpPr/>
                <p:nvPr/>
              </p:nvSpPr>
              <p:spPr bwMode="auto">
                <a:xfrm rot="12600000">
                  <a:off x="3748305" y="2964331"/>
                  <a:ext cx="39687" cy="63500"/>
                </a:xfrm>
                <a:custGeom>
                  <a:avLst/>
                  <a:gdLst>
                    <a:gd name="T0" fmla="*/ 0 w 21"/>
                    <a:gd name="T1" fmla="*/ 6 h 35"/>
                    <a:gd name="T2" fmla="*/ 5 w 21"/>
                    <a:gd name="T3" fmla="*/ 27 h 35"/>
                    <a:gd name="T4" fmla="*/ 21 w 21"/>
                    <a:gd name="T5" fmla="*/ 10 h 35"/>
                    <a:gd name="T6" fmla="*/ 0 w 21"/>
                    <a:gd name="T7" fmla="*/ 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35">
                      <a:moveTo>
                        <a:pt x="0" y="6"/>
                      </a:moveTo>
                      <a:cubicBezTo>
                        <a:pt x="0" y="6"/>
                        <a:pt x="3" y="22"/>
                        <a:pt x="5" y="27"/>
                      </a:cubicBezTo>
                      <a:cubicBezTo>
                        <a:pt x="6" y="31"/>
                        <a:pt x="9" y="35"/>
                        <a:pt x="21" y="10"/>
                      </a:cubicBezTo>
                      <a:cubicBezTo>
                        <a:pt x="21" y="10"/>
                        <a:pt x="13" y="0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</p:grpSp>
          <p:grpSp>
            <p:nvGrpSpPr>
              <p:cNvPr id="136" name="Group 38"/>
              <p:cNvGrpSpPr/>
              <p:nvPr/>
            </p:nvGrpSpPr>
            <p:grpSpPr>
              <a:xfrm>
                <a:off x="3446371" y="3121330"/>
                <a:ext cx="262234" cy="351393"/>
                <a:chOff x="3446371" y="3121330"/>
                <a:chExt cx="262234" cy="351393"/>
              </a:xfrm>
              <a:grpFill/>
            </p:grpSpPr>
            <p:sp>
              <p:nvSpPr>
                <p:cNvPr id="137" name="Freeform 7"/>
                <p:cNvSpPr/>
                <p:nvPr/>
              </p:nvSpPr>
              <p:spPr bwMode="auto">
                <a:xfrm rot="12600000">
                  <a:off x="3581605" y="3348898"/>
                  <a:ext cx="127000" cy="123825"/>
                </a:xfrm>
                <a:custGeom>
                  <a:avLst/>
                  <a:gdLst>
                    <a:gd name="T0" fmla="*/ 85 w 96"/>
                    <a:gd name="T1" fmla="*/ 93 h 93"/>
                    <a:gd name="T2" fmla="*/ 0 w 96"/>
                    <a:gd name="T3" fmla="*/ 81 h 93"/>
                    <a:gd name="T4" fmla="*/ 11 w 96"/>
                    <a:gd name="T5" fmla="*/ 0 h 93"/>
                    <a:gd name="T6" fmla="*/ 96 w 96"/>
                    <a:gd name="T7" fmla="*/ 12 h 93"/>
                    <a:gd name="T8" fmla="*/ 85 w 96"/>
                    <a:gd name="T9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3">
                      <a:moveTo>
                        <a:pt x="85" y="93"/>
                      </a:moveTo>
                      <a:lnTo>
                        <a:pt x="0" y="81"/>
                      </a:lnTo>
                      <a:lnTo>
                        <a:pt x="11" y="0"/>
                      </a:lnTo>
                      <a:lnTo>
                        <a:pt x="96" y="12"/>
                      </a:lnTo>
                      <a:lnTo>
                        <a:pt x="85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  <p:sp>
              <p:nvSpPr>
                <p:cNvPr id="138" name="Freeform 11"/>
                <p:cNvSpPr/>
                <p:nvPr/>
              </p:nvSpPr>
              <p:spPr bwMode="auto">
                <a:xfrm rot="12600000">
                  <a:off x="3446371" y="3272989"/>
                  <a:ext cx="128587" cy="122237"/>
                </a:xfrm>
                <a:custGeom>
                  <a:avLst/>
                  <a:gdLst>
                    <a:gd name="T0" fmla="*/ 85 w 96"/>
                    <a:gd name="T1" fmla="*/ 92 h 92"/>
                    <a:gd name="T2" fmla="*/ 0 w 96"/>
                    <a:gd name="T3" fmla="*/ 81 h 92"/>
                    <a:gd name="T4" fmla="*/ 11 w 96"/>
                    <a:gd name="T5" fmla="*/ 0 h 92"/>
                    <a:gd name="T6" fmla="*/ 96 w 96"/>
                    <a:gd name="T7" fmla="*/ 11 h 92"/>
                    <a:gd name="T8" fmla="*/ 85 w 96"/>
                    <a:gd name="T9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2">
                      <a:moveTo>
                        <a:pt x="85" y="92"/>
                      </a:moveTo>
                      <a:lnTo>
                        <a:pt x="0" y="81"/>
                      </a:lnTo>
                      <a:lnTo>
                        <a:pt x="11" y="0"/>
                      </a:lnTo>
                      <a:lnTo>
                        <a:pt x="96" y="11"/>
                      </a:lnTo>
                      <a:lnTo>
                        <a:pt x="85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  <p:sp>
              <p:nvSpPr>
                <p:cNvPr id="139" name="Freeform 13"/>
                <p:cNvSpPr/>
                <p:nvPr/>
              </p:nvSpPr>
              <p:spPr bwMode="auto">
                <a:xfrm rot="12600000">
                  <a:off x="3484402" y="3121330"/>
                  <a:ext cx="33338" cy="223837"/>
                </a:xfrm>
                <a:custGeom>
                  <a:avLst/>
                  <a:gdLst>
                    <a:gd name="T0" fmla="*/ 4 w 19"/>
                    <a:gd name="T1" fmla="*/ 0 h 122"/>
                    <a:gd name="T2" fmla="*/ 19 w 19"/>
                    <a:gd name="T3" fmla="*/ 16 h 122"/>
                    <a:gd name="T4" fmla="*/ 7 w 19"/>
                    <a:gd name="T5" fmla="*/ 115 h 122"/>
                    <a:gd name="T6" fmla="*/ 0 w 19"/>
                    <a:gd name="T7" fmla="*/ 121 h 122"/>
                    <a:gd name="T8" fmla="*/ 10 w 19"/>
                    <a:gd name="T9" fmla="*/ 43 h 122"/>
                    <a:gd name="T10" fmla="*/ 5 w 19"/>
                    <a:gd name="T11" fmla="*/ 34 h 122"/>
                    <a:gd name="T12" fmla="*/ 4 w 19"/>
                    <a:gd name="T1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22">
                      <a:moveTo>
                        <a:pt x="4" y="0"/>
                      </a:moveTo>
                      <a:cubicBezTo>
                        <a:pt x="4" y="0"/>
                        <a:pt x="18" y="10"/>
                        <a:pt x="19" y="16"/>
                      </a:cubicBezTo>
                      <a:cubicBezTo>
                        <a:pt x="19" y="21"/>
                        <a:pt x="7" y="115"/>
                        <a:pt x="7" y="115"/>
                      </a:cubicBezTo>
                      <a:cubicBezTo>
                        <a:pt x="7" y="115"/>
                        <a:pt x="8" y="122"/>
                        <a:pt x="0" y="121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4" y="0"/>
                        <a:pt x="4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</p:grpSp>
        </p:grpSp>
        <p:grpSp>
          <p:nvGrpSpPr>
            <p:cNvPr id="46" name="Group 90"/>
            <p:cNvGrpSpPr/>
            <p:nvPr/>
          </p:nvGrpSpPr>
          <p:grpSpPr bwMode="auto">
            <a:xfrm rot="900000">
              <a:off x="3812918" y="3260083"/>
              <a:ext cx="686133" cy="520862"/>
              <a:chOff x="7170738" y="4168775"/>
              <a:chExt cx="817563" cy="620713"/>
            </a:xfrm>
            <a:grpFill/>
          </p:grpSpPr>
          <p:sp>
            <p:nvSpPr>
              <p:cNvPr id="129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31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32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33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34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47" name="Freeform 20"/>
            <p:cNvSpPr>
              <a:spLocks noEditPoints="1"/>
            </p:cNvSpPr>
            <p:nvPr/>
          </p:nvSpPr>
          <p:spPr bwMode="auto">
            <a:xfrm rot="900000">
              <a:off x="3631479" y="5270985"/>
              <a:ext cx="401637" cy="422275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grpSp>
          <p:nvGrpSpPr>
            <p:cNvPr id="48" name="Group 35"/>
            <p:cNvGrpSpPr/>
            <p:nvPr/>
          </p:nvGrpSpPr>
          <p:grpSpPr>
            <a:xfrm rot="8550213">
              <a:off x="1635616" y="4070487"/>
              <a:ext cx="339303" cy="484865"/>
              <a:chOff x="1553510" y="4064335"/>
              <a:chExt cx="339303" cy="484865"/>
            </a:xfrm>
            <a:grpFill/>
          </p:grpSpPr>
          <p:sp>
            <p:nvSpPr>
              <p:cNvPr id="126" name="Oval 21"/>
              <p:cNvSpPr>
                <a:spLocks noChangeArrowheads="1"/>
              </p:cNvSpPr>
              <p:nvPr/>
            </p:nvSpPr>
            <p:spPr bwMode="auto">
              <a:xfrm rot="12600000">
                <a:off x="1553510" y="4431725"/>
                <a:ext cx="119062" cy="1174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7" name="Freeform 22"/>
              <p:cNvSpPr/>
              <p:nvPr/>
            </p:nvSpPr>
            <p:spPr bwMode="auto">
              <a:xfrm rot="12600000">
                <a:off x="1564222" y="4064335"/>
                <a:ext cx="187325" cy="388937"/>
              </a:xfrm>
              <a:custGeom>
                <a:avLst/>
                <a:gdLst>
                  <a:gd name="T0" fmla="*/ 0 w 102"/>
                  <a:gd name="T1" fmla="*/ 6 h 213"/>
                  <a:gd name="T2" fmla="*/ 68 w 102"/>
                  <a:gd name="T3" fmla="*/ 184 h 213"/>
                  <a:gd name="T4" fmla="*/ 99 w 102"/>
                  <a:gd name="T5" fmla="*/ 213 h 213"/>
                  <a:gd name="T6" fmla="*/ 23 w 102"/>
                  <a:gd name="T7" fmla="*/ 0 h 213"/>
                  <a:gd name="T8" fmla="*/ 0 w 102"/>
                  <a:gd name="T9" fmla="*/ 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13">
                    <a:moveTo>
                      <a:pt x="0" y="6"/>
                    </a:moveTo>
                    <a:cubicBezTo>
                      <a:pt x="0" y="7"/>
                      <a:pt x="68" y="184"/>
                      <a:pt x="68" y="184"/>
                    </a:cubicBezTo>
                    <a:cubicBezTo>
                      <a:pt x="68" y="184"/>
                      <a:pt x="96" y="213"/>
                      <a:pt x="99" y="213"/>
                    </a:cubicBezTo>
                    <a:cubicBezTo>
                      <a:pt x="102" y="213"/>
                      <a:pt x="23" y="0"/>
                      <a:pt x="23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8" name="Freeform 23"/>
              <p:cNvSpPr/>
              <p:nvPr/>
            </p:nvSpPr>
            <p:spPr bwMode="auto">
              <a:xfrm rot="12600000">
                <a:off x="1692788" y="4147359"/>
                <a:ext cx="200025" cy="384175"/>
              </a:xfrm>
              <a:custGeom>
                <a:avLst/>
                <a:gdLst>
                  <a:gd name="T0" fmla="*/ 149 w 150"/>
                  <a:gd name="T1" fmla="*/ 14 h 288"/>
                  <a:gd name="T2" fmla="*/ 40 w 150"/>
                  <a:gd name="T3" fmla="*/ 248 h 288"/>
                  <a:gd name="T4" fmla="*/ 0 w 150"/>
                  <a:gd name="T5" fmla="*/ 288 h 288"/>
                  <a:gd name="T6" fmla="*/ 11 w 150"/>
                  <a:gd name="T7" fmla="*/ 233 h 288"/>
                  <a:gd name="T8" fmla="*/ 117 w 150"/>
                  <a:gd name="T9" fmla="*/ 0 h 288"/>
                  <a:gd name="T10" fmla="*/ 150 w 150"/>
                  <a:gd name="T11" fmla="*/ 11 h 288"/>
                  <a:gd name="T12" fmla="*/ 149 w 150"/>
                  <a:gd name="T13" fmla="*/ 1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88">
                    <a:moveTo>
                      <a:pt x="149" y="14"/>
                    </a:moveTo>
                    <a:lnTo>
                      <a:pt x="40" y="248"/>
                    </a:lnTo>
                    <a:lnTo>
                      <a:pt x="0" y="288"/>
                    </a:lnTo>
                    <a:lnTo>
                      <a:pt x="11" y="233"/>
                    </a:lnTo>
                    <a:lnTo>
                      <a:pt x="117" y="0"/>
                    </a:lnTo>
                    <a:lnTo>
                      <a:pt x="150" y="11"/>
                    </a:lnTo>
                    <a:lnTo>
                      <a:pt x="149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49" name="Freeform 25"/>
            <p:cNvSpPr>
              <a:spLocks noEditPoints="1"/>
            </p:cNvSpPr>
            <p:nvPr/>
          </p:nvSpPr>
          <p:spPr bwMode="auto">
            <a:xfrm rot="12600000">
              <a:off x="2201580" y="4781471"/>
              <a:ext cx="188913" cy="512763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0" name="Freeform 26"/>
            <p:cNvSpPr>
              <a:spLocks noEditPoints="1"/>
            </p:cNvSpPr>
            <p:nvPr/>
          </p:nvSpPr>
          <p:spPr bwMode="auto">
            <a:xfrm rot="12600000">
              <a:off x="2039152" y="4945275"/>
              <a:ext cx="514350" cy="187325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1" name="Freeform 27"/>
            <p:cNvSpPr>
              <a:spLocks noEditPoints="1"/>
            </p:cNvSpPr>
            <p:nvPr/>
          </p:nvSpPr>
          <p:spPr bwMode="auto">
            <a:xfrm rot="12600000">
              <a:off x="2078444" y="4830868"/>
              <a:ext cx="434975" cy="417512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2" name="Freeform 28"/>
            <p:cNvSpPr>
              <a:spLocks noEditPoints="1"/>
            </p:cNvSpPr>
            <p:nvPr/>
          </p:nvSpPr>
          <p:spPr bwMode="auto">
            <a:xfrm rot="12600000">
              <a:off x="2078444" y="4830868"/>
              <a:ext cx="434975" cy="417512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 rot="12600000">
              <a:off x="2255265" y="4998456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 rot="12600000">
              <a:off x="1507825" y="4666702"/>
              <a:ext cx="215900" cy="409575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 rot="12600000">
              <a:off x="1747338" y="4772504"/>
              <a:ext cx="55562" cy="398463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 rot="12600000">
              <a:off x="3880624" y="3865353"/>
              <a:ext cx="471487" cy="344488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grpSp>
          <p:nvGrpSpPr>
            <p:cNvPr id="57" name="Group 123"/>
            <p:cNvGrpSpPr/>
            <p:nvPr/>
          </p:nvGrpSpPr>
          <p:grpSpPr bwMode="auto">
            <a:xfrm rot="4500000">
              <a:off x="2998487" y="2724730"/>
              <a:ext cx="426336" cy="548837"/>
              <a:chOff x="8610600" y="4127500"/>
              <a:chExt cx="508001" cy="654050"/>
            </a:xfrm>
            <a:grpFill/>
          </p:grpSpPr>
          <p:sp>
            <p:nvSpPr>
              <p:cNvPr id="118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9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0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1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2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3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4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25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58" name="Freeform 41"/>
            <p:cNvSpPr>
              <a:spLocks noEditPoints="1"/>
            </p:cNvSpPr>
            <p:nvPr/>
          </p:nvSpPr>
          <p:spPr bwMode="auto">
            <a:xfrm rot="12600000">
              <a:off x="2422382" y="3250428"/>
              <a:ext cx="360363" cy="328613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59" name="Freeform 42"/>
            <p:cNvSpPr/>
            <p:nvPr/>
          </p:nvSpPr>
          <p:spPr bwMode="auto">
            <a:xfrm rot="12600000">
              <a:off x="2715643" y="3164209"/>
              <a:ext cx="77787" cy="165100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0" name="Freeform 43"/>
            <p:cNvSpPr/>
            <p:nvPr/>
          </p:nvSpPr>
          <p:spPr bwMode="auto">
            <a:xfrm rot="12600000">
              <a:off x="2753202" y="3073244"/>
              <a:ext cx="109537" cy="225425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1" name="Freeform 44"/>
            <p:cNvSpPr/>
            <p:nvPr/>
          </p:nvSpPr>
          <p:spPr bwMode="auto">
            <a:xfrm rot="12600000">
              <a:off x="2093459" y="5508761"/>
              <a:ext cx="439738" cy="401638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2" name="Freeform 45"/>
            <p:cNvSpPr>
              <a:spLocks noEditPoints="1"/>
            </p:cNvSpPr>
            <p:nvPr/>
          </p:nvSpPr>
          <p:spPr bwMode="auto">
            <a:xfrm rot="900000">
              <a:off x="3244053" y="3577055"/>
              <a:ext cx="534988" cy="444500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3" name="Freeform 46"/>
            <p:cNvSpPr>
              <a:spLocks noEditPoints="1"/>
            </p:cNvSpPr>
            <p:nvPr/>
          </p:nvSpPr>
          <p:spPr bwMode="auto">
            <a:xfrm rot="12600000">
              <a:off x="1929069" y="3496223"/>
              <a:ext cx="687387" cy="801688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4" name="Freeform 47"/>
            <p:cNvSpPr>
              <a:spLocks noEditPoints="1"/>
            </p:cNvSpPr>
            <p:nvPr/>
          </p:nvSpPr>
          <p:spPr bwMode="auto">
            <a:xfrm rot="12600000">
              <a:off x="1905200" y="3334431"/>
              <a:ext cx="296862" cy="582613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5" name="Freeform 48"/>
            <p:cNvSpPr>
              <a:spLocks noEditPoints="1"/>
            </p:cNvSpPr>
            <p:nvPr/>
          </p:nvSpPr>
          <p:spPr bwMode="auto">
            <a:xfrm rot="12600000">
              <a:off x="2639794" y="3831255"/>
              <a:ext cx="485775" cy="485775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6" name="Freeform 49"/>
            <p:cNvSpPr/>
            <p:nvPr/>
          </p:nvSpPr>
          <p:spPr bwMode="auto">
            <a:xfrm rot="12600000">
              <a:off x="2777118" y="4047431"/>
              <a:ext cx="242888" cy="128588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grpSp>
          <p:nvGrpSpPr>
            <p:cNvPr id="67" name="Group 133"/>
            <p:cNvGrpSpPr/>
            <p:nvPr/>
          </p:nvGrpSpPr>
          <p:grpSpPr bwMode="auto">
            <a:xfrm rot="900000">
              <a:off x="2851145" y="3333578"/>
              <a:ext cx="381037" cy="362339"/>
              <a:chOff x="8505825" y="3605213"/>
              <a:chExt cx="454025" cy="431800"/>
            </a:xfrm>
            <a:grpFill/>
          </p:grpSpPr>
          <p:sp>
            <p:nvSpPr>
              <p:cNvPr id="116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68" name="Freeform 52"/>
            <p:cNvSpPr/>
            <p:nvPr/>
          </p:nvSpPr>
          <p:spPr bwMode="auto">
            <a:xfrm rot="12600000">
              <a:off x="2640197" y="5646816"/>
              <a:ext cx="569913" cy="463550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69" name="Freeform 53"/>
            <p:cNvSpPr/>
            <p:nvPr/>
          </p:nvSpPr>
          <p:spPr bwMode="auto">
            <a:xfrm rot="12600000">
              <a:off x="2575362" y="5786368"/>
              <a:ext cx="157162" cy="215900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0" name="Freeform 54"/>
            <p:cNvSpPr/>
            <p:nvPr/>
          </p:nvSpPr>
          <p:spPr bwMode="auto">
            <a:xfrm rot="12600000">
              <a:off x="2720316" y="5707030"/>
              <a:ext cx="431800" cy="282575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1" name="Freeform 55"/>
            <p:cNvSpPr>
              <a:spLocks noEditPoints="1"/>
            </p:cNvSpPr>
            <p:nvPr/>
          </p:nvSpPr>
          <p:spPr bwMode="auto">
            <a:xfrm rot="1800000">
              <a:off x="3356805" y="5569946"/>
              <a:ext cx="249238" cy="436563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2" name="Freeform 56"/>
            <p:cNvSpPr>
              <a:spLocks noEditPoints="1"/>
            </p:cNvSpPr>
            <p:nvPr/>
          </p:nvSpPr>
          <p:spPr bwMode="auto">
            <a:xfrm rot="12600000">
              <a:off x="3825544" y="4770535"/>
              <a:ext cx="466725" cy="508000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3" name="Freeform 57"/>
            <p:cNvSpPr>
              <a:spLocks noEditPoints="1"/>
            </p:cNvSpPr>
            <p:nvPr/>
          </p:nvSpPr>
          <p:spPr bwMode="auto">
            <a:xfrm>
              <a:off x="1683463" y="5120191"/>
              <a:ext cx="444500" cy="434975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4" name="Freeform 58"/>
            <p:cNvSpPr>
              <a:spLocks noEditPoints="1"/>
            </p:cNvSpPr>
            <p:nvPr/>
          </p:nvSpPr>
          <p:spPr bwMode="auto">
            <a:xfrm rot="12600000">
              <a:off x="3961097" y="4331046"/>
              <a:ext cx="431800" cy="438150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5" name="Rectangle 61"/>
            <p:cNvSpPr>
              <a:spLocks noChangeArrowheads="1"/>
            </p:cNvSpPr>
            <p:nvPr/>
          </p:nvSpPr>
          <p:spPr bwMode="auto">
            <a:xfrm rot="12600000">
              <a:off x="2269108" y="4305364"/>
              <a:ext cx="103188" cy="2698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6" name="Rectangle 63"/>
            <p:cNvSpPr>
              <a:spLocks noChangeArrowheads="1"/>
            </p:cNvSpPr>
            <p:nvPr/>
          </p:nvSpPr>
          <p:spPr bwMode="auto">
            <a:xfrm rot="12600000">
              <a:off x="2165921" y="4484090"/>
              <a:ext cx="103188" cy="2698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 rot="12600000">
              <a:off x="2137339" y="4228370"/>
              <a:ext cx="100013" cy="2698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8" name="Rectangle 66"/>
            <p:cNvSpPr>
              <a:spLocks noChangeArrowheads="1"/>
            </p:cNvSpPr>
            <p:nvPr/>
          </p:nvSpPr>
          <p:spPr bwMode="auto">
            <a:xfrm rot="12600000">
              <a:off x="2034151" y="4407096"/>
              <a:ext cx="100013" cy="2698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 rot="12600000">
              <a:off x="2402465" y="4382357"/>
              <a:ext cx="103187" cy="2698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0" name="Rectangle 69"/>
            <p:cNvSpPr>
              <a:spLocks noChangeArrowheads="1"/>
            </p:cNvSpPr>
            <p:nvPr/>
          </p:nvSpPr>
          <p:spPr bwMode="auto">
            <a:xfrm rot="12600000">
              <a:off x="2299278" y="4561083"/>
              <a:ext cx="103187" cy="2698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1" name="Rectangle 70"/>
            <p:cNvSpPr>
              <a:spLocks noChangeArrowheads="1"/>
            </p:cNvSpPr>
            <p:nvPr/>
          </p:nvSpPr>
          <p:spPr bwMode="auto">
            <a:xfrm rot="12600000">
              <a:off x="1946052" y="4534958"/>
              <a:ext cx="484188" cy="26988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grpSp>
          <p:nvGrpSpPr>
            <p:cNvPr id="82" name="Group 40"/>
            <p:cNvGrpSpPr/>
            <p:nvPr/>
          </p:nvGrpSpPr>
          <p:grpSpPr>
            <a:xfrm rot="10800000">
              <a:off x="1878016" y="4167309"/>
              <a:ext cx="738081" cy="491536"/>
              <a:chOff x="1900808" y="4212274"/>
              <a:chExt cx="738081" cy="491536"/>
            </a:xfrm>
            <a:grpFill/>
          </p:grpSpPr>
          <p:sp>
            <p:nvSpPr>
              <p:cNvPr id="110" name="Rectangle 59"/>
              <p:cNvSpPr>
                <a:spLocks noChangeArrowheads="1"/>
              </p:cNvSpPr>
              <p:nvPr/>
            </p:nvSpPr>
            <p:spPr bwMode="auto">
              <a:xfrm rot="12600000">
                <a:off x="2111839" y="4212274"/>
                <a:ext cx="527050" cy="2698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1" name="Rectangle 60"/>
              <p:cNvSpPr>
                <a:spLocks noChangeArrowheads="1"/>
              </p:cNvSpPr>
              <p:nvPr/>
            </p:nvSpPr>
            <p:spPr bwMode="auto">
              <a:xfrm rot="12600000">
                <a:off x="2106390" y="4257245"/>
                <a:ext cx="484188" cy="269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2" name="Rectangle 62"/>
              <p:cNvSpPr>
                <a:spLocks noChangeArrowheads="1"/>
              </p:cNvSpPr>
              <p:nvPr/>
            </p:nvSpPr>
            <p:spPr bwMode="auto">
              <a:xfrm rot="12600000">
                <a:off x="2236961" y="4301171"/>
                <a:ext cx="65088" cy="212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3" name="Rectangle 65"/>
              <p:cNvSpPr>
                <a:spLocks noChangeArrowheads="1"/>
              </p:cNvSpPr>
              <p:nvPr/>
            </p:nvSpPr>
            <p:spPr bwMode="auto">
              <a:xfrm rot="12600000">
                <a:off x="2105085" y="4224574"/>
                <a:ext cx="63500" cy="212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4" name="Rectangle 68"/>
              <p:cNvSpPr>
                <a:spLocks noChangeArrowheads="1"/>
              </p:cNvSpPr>
              <p:nvPr/>
            </p:nvSpPr>
            <p:spPr bwMode="auto">
              <a:xfrm rot="12600000">
                <a:off x="2370212" y="4378562"/>
                <a:ext cx="66675" cy="2127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  <p:sp>
            <p:nvSpPr>
              <p:cNvPr id="115" name="Freeform 71"/>
              <p:cNvSpPr/>
              <p:nvPr/>
            </p:nvSpPr>
            <p:spPr bwMode="auto">
              <a:xfrm rot="12600000">
                <a:off x="1900808" y="4549823"/>
                <a:ext cx="484188" cy="153987"/>
              </a:xfrm>
              <a:custGeom>
                <a:avLst/>
                <a:gdLst>
                  <a:gd name="T0" fmla="*/ 181 w 363"/>
                  <a:gd name="T1" fmla="*/ 0 h 116"/>
                  <a:gd name="T2" fmla="*/ 363 w 363"/>
                  <a:gd name="T3" fmla="*/ 116 h 116"/>
                  <a:gd name="T4" fmla="*/ 0 w 363"/>
                  <a:gd name="T5" fmla="*/ 116 h 116"/>
                  <a:gd name="T6" fmla="*/ 181 w 363"/>
                  <a:gd name="T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" h="116">
                    <a:moveTo>
                      <a:pt x="181" y="0"/>
                    </a:moveTo>
                    <a:lnTo>
                      <a:pt x="363" y="116"/>
                    </a:lnTo>
                    <a:lnTo>
                      <a:pt x="0" y="116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350">
                  <a:latin typeface="+mn-lt"/>
                </a:endParaRPr>
              </a:p>
            </p:txBody>
          </p:sp>
        </p:grpSp>
        <p:sp>
          <p:nvSpPr>
            <p:cNvPr id="83" name="Freeform 72"/>
            <p:cNvSpPr>
              <a:spLocks noEditPoints="1"/>
            </p:cNvSpPr>
            <p:nvPr/>
          </p:nvSpPr>
          <p:spPr bwMode="auto">
            <a:xfrm rot="12600000">
              <a:off x="3019018" y="4782043"/>
              <a:ext cx="671513" cy="438150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4" name="Freeform 73"/>
            <p:cNvSpPr>
              <a:spLocks noEditPoints="1"/>
            </p:cNvSpPr>
            <p:nvPr/>
          </p:nvSpPr>
          <p:spPr bwMode="auto">
            <a:xfrm rot="1393596">
              <a:off x="2414463" y="3905258"/>
              <a:ext cx="157163" cy="274638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5" name="Freeform 74"/>
            <p:cNvSpPr>
              <a:spLocks noEditPoints="1"/>
            </p:cNvSpPr>
            <p:nvPr/>
          </p:nvSpPr>
          <p:spPr bwMode="auto">
            <a:xfrm rot="1800000">
              <a:off x="3013444" y="5262374"/>
              <a:ext cx="315912" cy="385763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6" name="Freeform 75"/>
            <p:cNvSpPr>
              <a:spLocks noEditPoints="1"/>
            </p:cNvSpPr>
            <p:nvPr/>
          </p:nvSpPr>
          <p:spPr bwMode="auto">
            <a:xfrm rot="900000">
              <a:off x="2562427" y="4478545"/>
              <a:ext cx="477838" cy="479425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7" name="Freeform 76"/>
            <p:cNvSpPr>
              <a:spLocks noEditPoints="1"/>
            </p:cNvSpPr>
            <p:nvPr/>
          </p:nvSpPr>
          <p:spPr bwMode="auto">
            <a:xfrm rot="1800000">
              <a:off x="3209787" y="4232354"/>
              <a:ext cx="539750" cy="409575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 rot="900000">
              <a:off x="2972466" y="4980097"/>
              <a:ext cx="179388" cy="134937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 rot="12600000">
              <a:off x="3063515" y="4941708"/>
              <a:ext cx="49213" cy="60325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0" name="Freeform 79"/>
            <p:cNvSpPr>
              <a:spLocks noEditPoints="1"/>
            </p:cNvSpPr>
            <p:nvPr/>
          </p:nvSpPr>
          <p:spPr bwMode="auto">
            <a:xfrm rot="7200000">
              <a:off x="3712274" y="4017487"/>
              <a:ext cx="188913" cy="261938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1" name="Freeform 80"/>
            <p:cNvSpPr>
              <a:spLocks noEditPoints="1"/>
            </p:cNvSpPr>
            <p:nvPr/>
          </p:nvSpPr>
          <p:spPr bwMode="auto">
            <a:xfrm rot="12600000">
              <a:off x="1735409" y="4445936"/>
              <a:ext cx="236538" cy="258763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2" name="Freeform 81"/>
            <p:cNvSpPr>
              <a:spLocks noEditPoints="1"/>
            </p:cNvSpPr>
            <p:nvPr/>
          </p:nvSpPr>
          <p:spPr bwMode="auto">
            <a:xfrm rot="900000">
              <a:off x="2539100" y="5072698"/>
              <a:ext cx="357187" cy="514350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3" name="Freeform 82"/>
            <p:cNvSpPr>
              <a:spLocks noEditPoints="1"/>
            </p:cNvSpPr>
            <p:nvPr/>
          </p:nvSpPr>
          <p:spPr bwMode="auto">
            <a:xfrm rot="12600000">
              <a:off x="2697110" y="5598298"/>
              <a:ext cx="206375" cy="182562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 rot="12600000">
              <a:off x="2853325" y="5629363"/>
              <a:ext cx="90487" cy="57150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 rot="12600000">
              <a:off x="2906930" y="5677634"/>
              <a:ext cx="122237" cy="74613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6" name="Freeform 85"/>
            <p:cNvSpPr>
              <a:spLocks noEditPoints="1"/>
            </p:cNvSpPr>
            <p:nvPr/>
          </p:nvSpPr>
          <p:spPr bwMode="auto">
            <a:xfrm rot="12600000">
              <a:off x="3209252" y="4701487"/>
              <a:ext cx="373062" cy="133350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 rot="12600000">
              <a:off x="2225969" y="3547771"/>
              <a:ext cx="206375" cy="265112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 rot="12600000">
              <a:off x="2171665" y="3706953"/>
              <a:ext cx="100012" cy="68263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 rot="12600000">
              <a:off x="2261135" y="3575133"/>
              <a:ext cx="136525" cy="190500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0" name="Freeform 89"/>
            <p:cNvSpPr>
              <a:spLocks noEditPoints="1"/>
            </p:cNvSpPr>
            <p:nvPr/>
          </p:nvSpPr>
          <p:spPr bwMode="auto">
            <a:xfrm rot="12600000">
              <a:off x="1935826" y="4712129"/>
              <a:ext cx="187325" cy="136525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 rot="12600000">
              <a:off x="3761826" y="4641528"/>
              <a:ext cx="173038" cy="222250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 rot="12600000">
              <a:off x="3807272" y="4829720"/>
              <a:ext cx="85725" cy="58738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 rot="12600000">
              <a:off x="3797409" y="4666907"/>
              <a:ext cx="117475" cy="160337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4" name="Freeform 93"/>
            <p:cNvSpPr>
              <a:spLocks noEditPoints="1"/>
            </p:cNvSpPr>
            <p:nvPr/>
          </p:nvSpPr>
          <p:spPr bwMode="auto">
            <a:xfrm rot="12600000">
              <a:off x="3537923" y="2821556"/>
              <a:ext cx="184150" cy="201613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 rot="12600000">
              <a:off x="3063402" y="4320809"/>
              <a:ext cx="53975" cy="50800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 rot="12600000">
              <a:off x="3031218" y="4353689"/>
              <a:ext cx="49212" cy="165100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 rot="12600000">
              <a:off x="2955192" y="4320784"/>
              <a:ext cx="106362" cy="141288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 rot="12600000">
              <a:off x="3102926" y="4313709"/>
              <a:ext cx="14287" cy="25400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  <p:sp>
          <p:nvSpPr>
            <p:cNvPr id="109" name="Freeform 98"/>
            <p:cNvSpPr>
              <a:spLocks noEditPoints="1"/>
            </p:cNvSpPr>
            <p:nvPr/>
          </p:nvSpPr>
          <p:spPr bwMode="auto">
            <a:xfrm rot="12600000">
              <a:off x="2348758" y="5299028"/>
              <a:ext cx="184150" cy="198438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</a:endParaRPr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346190" y="2592070"/>
            <a:ext cx="387858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图片识别是当下大学生复习知识、记课堂笔记的重要需求。尤其是英文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，会对学生理解内容产生阻碍。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将老师上课时拍下的图片，转化为文字格式，可以方便同学们整理复习知识，并可以将上课遗漏的点进一步归纳总结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5795151" y="2595965"/>
            <a:ext cx="0" cy="30786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02" y="6174041"/>
            <a:ext cx="2103631" cy="769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9644" y="3715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的背景与意义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2407" y="995673"/>
            <a:ext cx="5022106" cy="3385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02" y="6174041"/>
            <a:ext cx="2103631" cy="769023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t="31257" b="31257"/>
          <a:stretch>
            <a:fillRect/>
          </a:stretch>
        </p:blipFill>
        <p:spPr>
          <a:xfrm>
            <a:off x="832485" y="1584325"/>
            <a:ext cx="5562600" cy="4512945"/>
          </a:xfrm>
          <a:prstGeom prst="rect">
            <a:avLst/>
          </a:prstGeom>
        </p:spPr>
      </p:pic>
      <p:cxnSp>
        <p:nvCxnSpPr>
          <p:cNvPr id="5" name="曲线连接符 4"/>
          <p:cNvCxnSpPr/>
          <p:nvPr/>
        </p:nvCxnSpPr>
        <p:spPr>
          <a:xfrm flipV="1">
            <a:off x="6379210" y="2000250"/>
            <a:ext cx="1085215" cy="953770"/>
          </a:xfrm>
          <a:prstGeom prst="curvedConnector3">
            <a:avLst>
              <a:gd name="adj1" fmla="val 50029"/>
            </a:avLst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7675475" y="1334450"/>
            <a:ext cx="3453219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识别已经有较成熟的案例，可以将照片中的文本识别并可以复制。我们的目标是利用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实现这一功能。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045" y="4946650"/>
            <a:ext cx="4503420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9644" y="37153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的背景与意义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2407" y="995673"/>
            <a:ext cx="5022106" cy="3385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任意多边形 64"/>
          <p:cNvSpPr/>
          <p:nvPr/>
        </p:nvSpPr>
        <p:spPr>
          <a:xfrm rot="10800000">
            <a:off x="4890499" y="3110041"/>
            <a:ext cx="604164" cy="1393602"/>
          </a:xfrm>
          <a:custGeom>
            <a:avLst/>
            <a:gdLst>
              <a:gd name="connsiteX0" fmla="*/ 604164 w 604164"/>
              <a:gd name="connsiteY0" fmla="*/ 1393602 h 1393602"/>
              <a:gd name="connsiteX1" fmla="*/ 12028 w 604164"/>
              <a:gd name="connsiteY1" fmla="*/ 1393602 h 1393602"/>
              <a:gd name="connsiteX2" fmla="*/ 12028 w 604164"/>
              <a:gd name="connsiteY2" fmla="*/ 372075 h 1393602"/>
              <a:gd name="connsiteX3" fmla="*/ 5961 w 604164"/>
              <a:gd name="connsiteY3" fmla="*/ 352530 h 1393602"/>
              <a:gd name="connsiteX4" fmla="*/ 0 w 604164"/>
              <a:gd name="connsiteY4" fmla="*/ 293400 h 1393602"/>
              <a:gd name="connsiteX5" fmla="*/ 293400 w 604164"/>
              <a:gd name="connsiteY5" fmla="*/ 0 h 1393602"/>
              <a:gd name="connsiteX6" fmla="*/ 580839 w 604164"/>
              <a:gd name="connsiteY6" fmla="*/ 234270 h 1393602"/>
              <a:gd name="connsiteX7" fmla="*/ 581430 w 604164"/>
              <a:gd name="connsiteY7" fmla="*/ 240124 h 1393602"/>
              <a:gd name="connsiteX8" fmla="*/ 597514 w 604164"/>
              <a:gd name="connsiteY8" fmla="*/ 240124 h 1393602"/>
              <a:gd name="connsiteX9" fmla="*/ 604164 w 604164"/>
              <a:gd name="connsiteY9" fmla="*/ 240124 h 139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164" h="1393602">
                <a:moveTo>
                  <a:pt x="604164" y="1393602"/>
                </a:moveTo>
                <a:lnTo>
                  <a:pt x="12028" y="1393602"/>
                </a:lnTo>
                <a:lnTo>
                  <a:pt x="12028" y="372075"/>
                </a:lnTo>
                <a:lnTo>
                  <a:pt x="5961" y="352530"/>
                </a:lnTo>
                <a:cubicBezTo>
                  <a:pt x="2052" y="333431"/>
                  <a:pt x="0" y="313655"/>
                  <a:pt x="0" y="293400"/>
                </a:cubicBezTo>
                <a:cubicBezTo>
                  <a:pt x="0" y="131360"/>
                  <a:pt x="131360" y="0"/>
                  <a:pt x="293400" y="0"/>
                </a:cubicBezTo>
                <a:cubicBezTo>
                  <a:pt x="435185" y="0"/>
                  <a:pt x="553481" y="100572"/>
                  <a:pt x="580839" y="234270"/>
                </a:cubicBezTo>
                <a:lnTo>
                  <a:pt x="581430" y="240124"/>
                </a:lnTo>
                <a:lnTo>
                  <a:pt x="597514" y="240124"/>
                </a:lnTo>
                <a:cubicBezTo>
                  <a:pt x="601851" y="240124"/>
                  <a:pt x="604164" y="240124"/>
                  <a:pt x="604164" y="240124"/>
                </a:cubicBezTo>
                <a:close/>
              </a:path>
            </a:pathLst>
          </a:cu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25400" cap="flat">
            <a:noFill/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" name="Shape 1754"/>
          <p:cNvSpPr/>
          <p:nvPr/>
        </p:nvSpPr>
        <p:spPr>
          <a:xfrm rot="20700000">
            <a:off x="5061386" y="4072968"/>
            <a:ext cx="250361" cy="261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203" extrusionOk="0">
                <a:moveTo>
                  <a:pt x="14324" y="3544"/>
                </a:moveTo>
                <a:cubicBezTo>
                  <a:pt x="15314" y="3202"/>
                  <a:pt x="15854" y="2173"/>
                  <a:pt x="15494" y="1230"/>
                </a:cubicBezTo>
                <a:cubicBezTo>
                  <a:pt x="15134" y="202"/>
                  <a:pt x="13964" y="-227"/>
                  <a:pt x="12974" y="116"/>
                </a:cubicBezTo>
                <a:cubicBezTo>
                  <a:pt x="11984" y="459"/>
                  <a:pt x="11534" y="1487"/>
                  <a:pt x="11894" y="2430"/>
                </a:cubicBezTo>
                <a:cubicBezTo>
                  <a:pt x="12254" y="3373"/>
                  <a:pt x="13334" y="3887"/>
                  <a:pt x="14324" y="3544"/>
                </a:cubicBezTo>
                <a:close/>
                <a:moveTo>
                  <a:pt x="21074" y="4659"/>
                </a:moveTo>
                <a:cubicBezTo>
                  <a:pt x="20624" y="4230"/>
                  <a:pt x="19994" y="4144"/>
                  <a:pt x="19544" y="4487"/>
                </a:cubicBezTo>
                <a:cubicBezTo>
                  <a:pt x="16934" y="6544"/>
                  <a:pt x="16934" y="6544"/>
                  <a:pt x="16934" y="6544"/>
                </a:cubicBezTo>
                <a:cubicBezTo>
                  <a:pt x="13244" y="4402"/>
                  <a:pt x="13244" y="4402"/>
                  <a:pt x="13244" y="4402"/>
                </a:cubicBezTo>
                <a:cubicBezTo>
                  <a:pt x="13064" y="4230"/>
                  <a:pt x="12884" y="4144"/>
                  <a:pt x="12704" y="4059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254" y="3887"/>
                  <a:pt x="11984" y="3887"/>
                  <a:pt x="11624" y="3973"/>
                </a:cubicBezTo>
                <a:cubicBezTo>
                  <a:pt x="11624" y="3887"/>
                  <a:pt x="11624" y="3887"/>
                  <a:pt x="11624" y="3887"/>
                </a:cubicBezTo>
                <a:cubicBezTo>
                  <a:pt x="6044" y="5687"/>
                  <a:pt x="6044" y="5687"/>
                  <a:pt x="6044" y="5687"/>
                </a:cubicBezTo>
                <a:cubicBezTo>
                  <a:pt x="5594" y="5773"/>
                  <a:pt x="5234" y="6202"/>
                  <a:pt x="5234" y="6716"/>
                </a:cubicBezTo>
                <a:cubicBezTo>
                  <a:pt x="5234" y="10659"/>
                  <a:pt x="5234" y="10659"/>
                  <a:pt x="5234" y="10659"/>
                </a:cubicBezTo>
                <a:cubicBezTo>
                  <a:pt x="5234" y="11173"/>
                  <a:pt x="5684" y="11687"/>
                  <a:pt x="6314" y="11687"/>
                </a:cubicBezTo>
                <a:cubicBezTo>
                  <a:pt x="6944" y="11687"/>
                  <a:pt x="7394" y="11173"/>
                  <a:pt x="7394" y="10659"/>
                </a:cubicBezTo>
                <a:cubicBezTo>
                  <a:pt x="7394" y="7487"/>
                  <a:pt x="7394" y="7487"/>
                  <a:pt x="7394" y="7487"/>
                </a:cubicBezTo>
                <a:cubicBezTo>
                  <a:pt x="9464" y="6802"/>
                  <a:pt x="9464" y="6802"/>
                  <a:pt x="9464" y="6802"/>
                </a:cubicBezTo>
                <a:cubicBezTo>
                  <a:pt x="7934" y="10573"/>
                  <a:pt x="7934" y="10573"/>
                  <a:pt x="7934" y="10573"/>
                </a:cubicBezTo>
                <a:cubicBezTo>
                  <a:pt x="7664" y="11087"/>
                  <a:pt x="7754" y="11602"/>
                  <a:pt x="8024" y="12116"/>
                </a:cubicBezTo>
                <a:cubicBezTo>
                  <a:pt x="7304" y="13659"/>
                  <a:pt x="7304" y="13659"/>
                  <a:pt x="7304" y="13659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454" y="13573"/>
                  <a:pt x="1094" y="13830"/>
                  <a:pt x="914" y="14259"/>
                </a:cubicBezTo>
                <a:cubicBezTo>
                  <a:pt x="104" y="15887"/>
                  <a:pt x="104" y="15887"/>
                  <a:pt x="104" y="15887"/>
                </a:cubicBezTo>
                <a:cubicBezTo>
                  <a:pt x="-166" y="16487"/>
                  <a:pt x="104" y="17173"/>
                  <a:pt x="734" y="17430"/>
                </a:cubicBezTo>
                <a:cubicBezTo>
                  <a:pt x="1364" y="17687"/>
                  <a:pt x="2084" y="17430"/>
                  <a:pt x="2354" y="16830"/>
                </a:cubicBezTo>
                <a:cubicBezTo>
                  <a:pt x="2804" y="15887"/>
                  <a:pt x="2804" y="15887"/>
                  <a:pt x="2804" y="15887"/>
                </a:cubicBezTo>
                <a:cubicBezTo>
                  <a:pt x="7934" y="15973"/>
                  <a:pt x="7934" y="15973"/>
                  <a:pt x="7934" y="15973"/>
                </a:cubicBezTo>
                <a:cubicBezTo>
                  <a:pt x="8474" y="16059"/>
                  <a:pt x="8924" y="15802"/>
                  <a:pt x="9194" y="15287"/>
                </a:cubicBezTo>
                <a:cubicBezTo>
                  <a:pt x="10094" y="13402"/>
                  <a:pt x="10094" y="13402"/>
                  <a:pt x="10094" y="13402"/>
                </a:cubicBezTo>
                <a:cubicBezTo>
                  <a:pt x="12434" y="14344"/>
                  <a:pt x="12434" y="14344"/>
                  <a:pt x="12434" y="14344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704" y="20002"/>
                  <a:pt x="12974" y="20344"/>
                  <a:pt x="13424" y="20516"/>
                </a:cubicBezTo>
                <a:cubicBezTo>
                  <a:pt x="15044" y="21116"/>
                  <a:pt x="15044" y="21116"/>
                  <a:pt x="15044" y="21116"/>
                </a:cubicBezTo>
                <a:cubicBezTo>
                  <a:pt x="15674" y="21373"/>
                  <a:pt x="16394" y="21030"/>
                  <a:pt x="16664" y="20430"/>
                </a:cubicBezTo>
                <a:cubicBezTo>
                  <a:pt x="16934" y="19830"/>
                  <a:pt x="16574" y="19144"/>
                  <a:pt x="15944" y="18887"/>
                </a:cubicBezTo>
                <a:cubicBezTo>
                  <a:pt x="15134" y="18544"/>
                  <a:pt x="15134" y="18544"/>
                  <a:pt x="15134" y="18544"/>
                </a:cubicBezTo>
                <a:cubicBezTo>
                  <a:pt x="14954" y="13487"/>
                  <a:pt x="14954" y="13487"/>
                  <a:pt x="14954" y="13487"/>
                </a:cubicBezTo>
                <a:cubicBezTo>
                  <a:pt x="14954" y="13487"/>
                  <a:pt x="14954" y="13402"/>
                  <a:pt x="14954" y="13402"/>
                </a:cubicBezTo>
                <a:cubicBezTo>
                  <a:pt x="14954" y="13402"/>
                  <a:pt x="14954" y="13402"/>
                  <a:pt x="14954" y="13402"/>
                </a:cubicBezTo>
                <a:cubicBezTo>
                  <a:pt x="14954" y="12973"/>
                  <a:pt x="14594" y="12544"/>
                  <a:pt x="14144" y="12373"/>
                </a:cubicBezTo>
                <a:cubicBezTo>
                  <a:pt x="11894" y="11002"/>
                  <a:pt x="11894" y="11002"/>
                  <a:pt x="11894" y="11002"/>
                </a:cubicBezTo>
                <a:cubicBezTo>
                  <a:pt x="13514" y="6973"/>
                  <a:pt x="13514" y="6973"/>
                  <a:pt x="13514" y="6973"/>
                </a:cubicBezTo>
                <a:cubicBezTo>
                  <a:pt x="16394" y="8687"/>
                  <a:pt x="16394" y="8687"/>
                  <a:pt x="16394" y="8687"/>
                </a:cubicBezTo>
                <a:cubicBezTo>
                  <a:pt x="16844" y="8944"/>
                  <a:pt x="17384" y="8944"/>
                  <a:pt x="17744" y="8602"/>
                </a:cubicBezTo>
                <a:cubicBezTo>
                  <a:pt x="20894" y="6116"/>
                  <a:pt x="20894" y="6116"/>
                  <a:pt x="20894" y="6116"/>
                </a:cubicBezTo>
                <a:cubicBezTo>
                  <a:pt x="21344" y="5687"/>
                  <a:pt x="21434" y="5087"/>
                  <a:pt x="21074" y="465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4" name="任意多边形 63"/>
          <p:cNvSpPr/>
          <p:nvPr/>
        </p:nvSpPr>
        <p:spPr>
          <a:xfrm rot="10800000">
            <a:off x="4305018" y="3110041"/>
            <a:ext cx="600380" cy="1722460"/>
          </a:xfrm>
          <a:custGeom>
            <a:avLst/>
            <a:gdLst>
              <a:gd name="connsiteX0" fmla="*/ 600380 w 600380"/>
              <a:gd name="connsiteY0" fmla="*/ 1722460 h 1722460"/>
              <a:gd name="connsiteX1" fmla="*/ 14059 w 600380"/>
              <a:gd name="connsiteY1" fmla="*/ 1722460 h 1722460"/>
              <a:gd name="connsiteX2" fmla="*/ 14059 w 600380"/>
              <a:gd name="connsiteY2" fmla="*/ 378618 h 1722460"/>
              <a:gd name="connsiteX3" fmla="*/ 5961 w 600380"/>
              <a:gd name="connsiteY3" fmla="*/ 352530 h 1722460"/>
              <a:gd name="connsiteX4" fmla="*/ 0 w 600380"/>
              <a:gd name="connsiteY4" fmla="*/ 293400 h 1722460"/>
              <a:gd name="connsiteX5" fmla="*/ 293400 w 600380"/>
              <a:gd name="connsiteY5" fmla="*/ 0 h 1722460"/>
              <a:gd name="connsiteX6" fmla="*/ 580839 w 600380"/>
              <a:gd name="connsiteY6" fmla="*/ 234270 h 1722460"/>
              <a:gd name="connsiteX7" fmla="*/ 581853 w 600380"/>
              <a:gd name="connsiteY7" fmla="*/ 244329 h 1722460"/>
              <a:gd name="connsiteX8" fmla="*/ 593795 w 600380"/>
              <a:gd name="connsiteY8" fmla="*/ 244329 h 1722460"/>
              <a:gd name="connsiteX9" fmla="*/ 600380 w 600380"/>
              <a:gd name="connsiteY9" fmla="*/ 244329 h 172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380" h="1722460">
                <a:moveTo>
                  <a:pt x="600380" y="1722460"/>
                </a:moveTo>
                <a:lnTo>
                  <a:pt x="14059" y="1722460"/>
                </a:lnTo>
                <a:lnTo>
                  <a:pt x="14059" y="378618"/>
                </a:lnTo>
                <a:lnTo>
                  <a:pt x="5961" y="352530"/>
                </a:lnTo>
                <a:cubicBezTo>
                  <a:pt x="2052" y="333431"/>
                  <a:pt x="0" y="313655"/>
                  <a:pt x="0" y="293400"/>
                </a:cubicBezTo>
                <a:cubicBezTo>
                  <a:pt x="0" y="131360"/>
                  <a:pt x="131360" y="0"/>
                  <a:pt x="293400" y="0"/>
                </a:cubicBezTo>
                <a:cubicBezTo>
                  <a:pt x="435185" y="0"/>
                  <a:pt x="553481" y="100572"/>
                  <a:pt x="580839" y="234270"/>
                </a:cubicBezTo>
                <a:lnTo>
                  <a:pt x="581853" y="244329"/>
                </a:lnTo>
                <a:lnTo>
                  <a:pt x="593795" y="244329"/>
                </a:lnTo>
                <a:cubicBezTo>
                  <a:pt x="598090" y="244329"/>
                  <a:pt x="600380" y="244329"/>
                  <a:pt x="600380" y="244329"/>
                </a:cubicBezTo>
                <a:close/>
              </a:path>
            </a:pathLst>
          </a:cu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25400" cap="flat">
            <a:noFill/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5" name="Shape 1758"/>
          <p:cNvSpPr/>
          <p:nvPr/>
        </p:nvSpPr>
        <p:spPr>
          <a:xfrm rot="20700000">
            <a:off x="4472122" y="4401827"/>
            <a:ext cx="250361" cy="261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203" extrusionOk="0">
                <a:moveTo>
                  <a:pt x="14324" y="3544"/>
                </a:moveTo>
                <a:cubicBezTo>
                  <a:pt x="15314" y="3202"/>
                  <a:pt x="15854" y="2173"/>
                  <a:pt x="15494" y="1230"/>
                </a:cubicBezTo>
                <a:cubicBezTo>
                  <a:pt x="15134" y="202"/>
                  <a:pt x="13964" y="-227"/>
                  <a:pt x="12974" y="116"/>
                </a:cubicBezTo>
                <a:cubicBezTo>
                  <a:pt x="11984" y="459"/>
                  <a:pt x="11534" y="1487"/>
                  <a:pt x="11894" y="2430"/>
                </a:cubicBezTo>
                <a:cubicBezTo>
                  <a:pt x="12254" y="3373"/>
                  <a:pt x="13334" y="3887"/>
                  <a:pt x="14324" y="3544"/>
                </a:cubicBezTo>
                <a:close/>
                <a:moveTo>
                  <a:pt x="21074" y="4659"/>
                </a:moveTo>
                <a:cubicBezTo>
                  <a:pt x="20624" y="4230"/>
                  <a:pt x="19994" y="4144"/>
                  <a:pt x="19544" y="4487"/>
                </a:cubicBezTo>
                <a:cubicBezTo>
                  <a:pt x="16934" y="6544"/>
                  <a:pt x="16934" y="6544"/>
                  <a:pt x="16934" y="6544"/>
                </a:cubicBezTo>
                <a:cubicBezTo>
                  <a:pt x="13244" y="4402"/>
                  <a:pt x="13244" y="4402"/>
                  <a:pt x="13244" y="4402"/>
                </a:cubicBezTo>
                <a:cubicBezTo>
                  <a:pt x="13064" y="4230"/>
                  <a:pt x="12884" y="4144"/>
                  <a:pt x="12704" y="4059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254" y="3887"/>
                  <a:pt x="11984" y="3887"/>
                  <a:pt x="11624" y="3973"/>
                </a:cubicBezTo>
                <a:cubicBezTo>
                  <a:pt x="11624" y="3887"/>
                  <a:pt x="11624" y="3887"/>
                  <a:pt x="11624" y="3887"/>
                </a:cubicBezTo>
                <a:cubicBezTo>
                  <a:pt x="6044" y="5687"/>
                  <a:pt x="6044" y="5687"/>
                  <a:pt x="6044" y="5687"/>
                </a:cubicBezTo>
                <a:cubicBezTo>
                  <a:pt x="5594" y="5773"/>
                  <a:pt x="5234" y="6202"/>
                  <a:pt x="5234" y="6716"/>
                </a:cubicBezTo>
                <a:cubicBezTo>
                  <a:pt x="5234" y="10659"/>
                  <a:pt x="5234" y="10659"/>
                  <a:pt x="5234" y="10659"/>
                </a:cubicBezTo>
                <a:cubicBezTo>
                  <a:pt x="5234" y="11173"/>
                  <a:pt x="5684" y="11687"/>
                  <a:pt x="6314" y="11687"/>
                </a:cubicBezTo>
                <a:cubicBezTo>
                  <a:pt x="6944" y="11687"/>
                  <a:pt x="7394" y="11173"/>
                  <a:pt x="7394" y="10659"/>
                </a:cubicBezTo>
                <a:cubicBezTo>
                  <a:pt x="7394" y="7487"/>
                  <a:pt x="7394" y="7487"/>
                  <a:pt x="7394" y="7487"/>
                </a:cubicBezTo>
                <a:cubicBezTo>
                  <a:pt x="9464" y="6802"/>
                  <a:pt x="9464" y="6802"/>
                  <a:pt x="9464" y="6802"/>
                </a:cubicBezTo>
                <a:cubicBezTo>
                  <a:pt x="7934" y="10573"/>
                  <a:pt x="7934" y="10573"/>
                  <a:pt x="7934" y="10573"/>
                </a:cubicBezTo>
                <a:cubicBezTo>
                  <a:pt x="7664" y="11087"/>
                  <a:pt x="7754" y="11602"/>
                  <a:pt x="8024" y="12116"/>
                </a:cubicBezTo>
                <a:cubicBezTo>
                  <a:pt x="7304" y="13659"/>
                  <a:pt x="7304" y="13659"/>
                  <a:pt x="7304" y="13659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454" y="13573"/>
                  <a:pt x="1094" y="13830"/>
                  <a:pt x="914" y="14259"/>
                </a:cubicBezTo>
                <a:cubicBezTo>
                  <a:pt x="104" y="15887"/>
                  <a:pt x="104" y="15887"/>
                  <a:pt x="104" y="15887"/>
                </a:cubicBezTo>
                <a:cubicBezTo>
                  <a:pt x="-166" y="16487"/>
                  <a:pt x="104" y="17173"/>
                  <a:pt x="734" y="17430"/>
                </a:cubicBezTo>
                <a:cubicBezTo>
                  <a:pt x="1364" y="17687"/>
                  <a:pt x="2084" y="17430"/>
                  <a:pt x="2354" y="16830"/>
                </a:cubicBezTo>
                <a:cubicBezTo>
                  <a:pt x="2804" y="15887"/>
                  <a:pt x="2804" y="15887"/>
                  <a:pt x="2804" y="15887"/>
                </a:cubicBezTo>
                <a:cubicBezTo>
                  <a:pt x="7934" y="15973"/>
                  <a:pt x="7934" y="15973"/>
                  <a:pt x="7934" y="15973"/>
                </a:cubicBezTo>
                <a:cubicBezTo>
                  <a:pt x="8474" y="16059"/>
                  <a:pt x="8924" y="15802"/>
                  <a:pt x="9194" y="15287"/>
                </a:cubicBezTo>
                <a:cubicBezTo>
                  <a:pt x="10094" y="13402"/>
                  <a:pt x="10094" y="13402"/>
                  <a:pt x="10094" y="13402"/>
                </a:cubicBezTo>
                <a:cubicBezTo>
                  <a:pt x="12434" y="14344"/>
                  <a:pt x="12434" y="14344"/>
                  <a:pt x="12434" y="14344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704" y="20002"/>
                  <a:pt x="12974" y="20344"/>
                  <a:pt x="13424" y="20516"/>
                </a:cubicBezTo>
                <a:cubicBezTo>
                  <a:pt x="15044" y="21116"/>
                  <a:pt x="15044" y="21116"/>
                  <a:pt x="15044" y="21116"/>
                </a:cubicBezTo>
                <a:cubicBezTo>
                  <a:pt x="15674" y="21373"/>
                  <a:pt x="16394" y="21030"/>
                  <a:pt x="16664" y="20430"/>
                </a:cubicBezTo>
                <a:cubicBezTo>
                  <a:pt x="16934" y="19830"/>
                  <a:pt x="16574" y="19144"/>
                  <a:pt x="15944" y="18887"/>
                </a:cubicBezTo>
                <a:cubicBezTo>
                  <a:pt x="15134" y="18544"/>
                  <a:pt x="15134" y="18544"/>
                  <a:pt x="15134" y="18544"/>
                </a:cubicBezTo>
                <a:cubicBezTo>
                  <a:pt x="14954" y="13487"/>
                  <a:pt x="14954" y="13487"/>
                  <a:pt x="14954" y="13487"/>
                </a:cubicBezTo>
                <a:cubicBezTo>
                  <a:pt x="14954" y="13487"/>
                  <a:pt x="14954" y="13402"/>
                  <a:pt x="14954" y="13402"/>
                </a:cubicBezTo>
                <a:cubicBezTo>
                  <a:pt x="14954" y="13402"/>
                  <a:pt x="14954" y="13402"/>
                  <a:pt x="14954" y="13402"/>
                </a:cubicBezTo>
                <a:cubicBezTo>
                  <a:pt x="14954" y="12973"/>
                  <a:pt x="14594" y="12544"/>
                  <a:pt x="14144" y="12373"/>
                </a:cubicBezTo>
                <a:cubicBezTo>
                  <a:pt x="11894" y="11002"/>
                  <a:pt x="11894" y="11002"/>
                  <a:pt x="11894" y="11002"/>
                </a:cubicBezTo>
                <a:cubicBezTo>
                  <a:pt x="13514" y="6973"/>
                  <a:pt x="13514" y="6973"/>
                  <a:pt x="13514" y="6973"/>
                </a:cubicBezTo>
                <a:cubicBezTo>
                  <a:pt x="16394" y="8687"/>
                  <a:pt x="16394" y="8687"/>
                  <a:pt x="16394" y="8687"/>
                </a:cubicBezTo>
                <a:cubicBezTo>
                  <a:pt x="16844" y="8944"/>
                  <a:pt x="17384" y="8944"/>
                  <a:pt x="17744" y="8602"/>
                </a:cubicBezTo>
                <a:cubicBezTo>
                  <a:pt x="20894" y="6116"/>
                  <a:pt x="20894" y="6116"/>
                  <a:pt x="20894" y="6116"/>
                </a:cubicBezTo>
                <a:cubicBezTo>
                  <a:pt x="21344" y="5687"/>
                  <a:pt x="21434" y="5087"/>
                  <a:pt x="21074" y="465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" name="任意多边形 62"/>
          <p:cNvSpPr/>
          <p:nvPr/>
        </p:nvSpPr>
        <p:spPr>
          <a:xfrm rot="10800000">
            <a:off x="3722458" y="3110041"/>
            <a:ext cx="596145" cy="2055312"/>
          </a:xfrm>
          <a:custGeom>
            <a:avLst/>
            <a:gdLst>
              <a:gd name="connsiteX0" fmla="*/ 596145 w 596145"/>
              <a:gd name="connsiteY0" fmla="*/ 2055312 h 2055312"/>
              <a:gd name="connsiteX1" fmla="*/ 14495 w 596145"/>
              <a:gd name="connsiteY1" fmla="*/ 2055312 h 2055312"/>
              <a:gd name="connsiteX2" fmla="*/ 14495 w 596145"/>
              <a:gd name="connsiteY2" fmla="*/ 380023 h 2055312"/>
              <a:gd name="connsiteX3" fmla="*/ 5961 w 596145"/>
              <a:gd name="connsiteY3" fmla="*/ 352530 h 2055312"/>
              <a:gd name="connsiteX4" fmla="*/ 0 w 596145"/>
              <a:gd name="connsiteY4" fmla="*/ 293400 h 2055312"/>
              <a:gd name="connsiteX5" fmla="*/ 293400 w 596145"/>
              <a:gd name="connsiteY5" fmla="*/ 0 h 2055312"/>
              <a:gd name="connsiteX6" fmla="*/ 580839 w 596145"/>
              <a:gd name="connsiteY6" fmla="*/ 234270 h 2055312"/>
              <a:gd name="connsiteX7" fmla="*/ 582089 w 596145"/>
              <a:gd name="connsiteY7" fmla="*/ 246663 h 2055312"/>
              <a:gd name="connsiteX8" fmla="*/ 589613 w 596145"/>
              <a:gd name="connsiteY8" fmla="*/ 246663 h 2055312"/>
              <a:gd name="connsiteX9" fmla="*/ 596145 w 596145"/>
              <a:gd name="connsiteY9" fmla="*/ 246663 h 20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145" h="2055312">
                <a:moveTo>
                  <a:pt x="596145" y="2055312"/>
                </a:moveTo>
                <a:lnTo>
                  <a:pt x="14495" y="2055312"/>
                </a:lnTo>
                <a:lnTo>
                  <a:pt x="14495" y="380023"/>
                </a:lnTo>
                <a:lnTo>
                  <a:pt x="5961" y="352530"/>
                </a:lnTo>
                <a:cubicBezTo>
                  <a:pt x="2052" y="333431"/>
                  <a:pt x="0" y="313655"/>
                  <a:pt x="0" y="293400"/>
                </a:cubicBezTo>
                <a:cubicBezTo>
                  <a:pt x="0" y="131360"/>
                  <a:pt x="131360" y="0"/>
                  <a:pt x="293400" y="0"/>
                </a:cubicBezTo>
                <a:cubicBezTo>
                  <a:pt x="435185" y="0"/>
                  <a:pt x="553481" y="100572"/>
                  <a:pt x="580839" y="234270"/>
                </a:cubicBezTo>
                <a:lnTo>
                  <a:pt x="582089" y="246663"/>
                </a:lnTo>
                <a:lnTo>
                  <a:pt x="589613" y="246663"/>
                </a:lnTo>
                <a:cubicBezTo>
                  <a:pt x="593873" y="246663"/>
                  <a:pt x="596145" y="246663"/>
                  <a:pt x="596145" y="246663"/>
                </a:cubicBezTo>
                <a:close/>
              </a:path>
            </a:pathLst>
          </a:cu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25400" cap="flat">
            <a:noFill/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" name="Shape 1762"/>
          <p:cNvSpPr/>
          <p:nvPr/>
        </p:nvSpPr>
        <p:spPr>
          <a:xfrm rot="20700000">
            <a:off x="3889584" y="4739597"/>
            <a:ext cx="250361" cy="261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203" extrusionOk="0">
                <a:moveTo>
                  <a:pt x="14324" y="3544"/>
                </a:moveTo>
                <a:cubicBezTo>
                  <a:pt x="15314" y="3202"/>
                  <a:pt x="15854" y="2173"/>
                  <a:pt x="15494" y="1230"/>
                </a:cubicBezTo>
                <a:cubicBezTo>
                  <a:pt x="15134" y="202"/>
                  <a:pt x="13964" y="-227"/>
                  <a:pt x="12974" y="116"/>
                </a:cubicBezTo>
                <a:cubicBezTo>
                  <a:pt x="11984" y="459"/>
                  <a:pt x="11534" y="1487"/>
                  <a:pt x="11894" y="2430"/>
                </a:cubicBezTo>
                <a:cubicBezTo>
                  <a:pt x="12254" y="3373"/>
                  <a:pt x="13334" y="3887"/>
                  <a:pt x="14324" y="3544"/>
                </a:cubicBezTo>
                <a:close/>
                <a:moveTo>
                  <a:pt x="21074" y="4659"/>
                </a:moveTo>
                <a:cubicBezTo>
                  <a:pt x="20624" y="4230"/>
                  <a:pt x="19994" y="4144"/>
                  <a:pt x="19544" y="4487"/>
                </a:cubicBezTo>
                <a:cubicBezTo>
                  <a:pt x="16934" y="6544"/>
                  <a:pt x="16934" y="6544"/>
                  <a:pt x="16934" y="6544"/>
                </a:cubicBezTo>
                <a:cubicBezTo>
                  <a:pt x="13244" y="4402"/>
                  <a:pt x="13244" y="4402"/>
                  <a:pt x="13244" y="4402"/>
                </a:cubicBezTo>
                <a:cubicBezTo>
                  <a:pt x="13064" y="4230"/>
                  <a:pt x="12884" y="4144"/>
                  <a:pt x="12704" y="4059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254" y="3887"/>
                  <a:pt x="11984" y="3887"/>
                  <a:pt x="11624" y="3973"/>
                </a:cubicBezTo>
                <a:cubicBezTo>
                  <a:pt x="11624" y="3887"/>
                  <a:pt x="11624" y="3887"/>
                  <a:pt x="11624" y="3887"/>
                </a:cubicBezTo>
                <a:cubicBezTo>
                  <a:pt x="6044" y="5687"/>
                  <a:pt x="6044" y="5687"/>
                  <a:pt x="6044" y="5687"/>
                </a:cubicBezTo>
                <a:cubicBezTo>
                  <a:pt x="5594" y="5773"/>
                  <a:pt x="5234" y="6202"/>
                  <a:pt x="5234" y="6716"/>
                </a:cubicBezTo>
                <a:cubicBezTo>
                  <a:pt x="5234" y="10659"/>
                  <a:pt x="5234" y="10659"/>
                  <a:pt x="5234" y="10659"/>
                </a:cubicBezTo>
                <a:cubicBezTo>
                  <a:pt x="5234" y="11173"/>
                  <a:pt x="5684" y="11687"/>
                  <a:pt x="6314" y="11687"/>
                </a:cubicBezTo>
                <a:cubicBezTo>
                  <a:pt x="6944" y="11687"/>
                  <a:pt x="7394" y="11173"/>
                  <a:pt x="7394" y="10659"/>
                </a:cubicBezTo>
                <a:cubicBezTo>
                  <a:pt x="7394" y="7487"/>
                  <a:pt x="7394" y="7487"/>
                  <a:pt x="7394" y="7487"/>
                </a:cubicBezTo>
                <a:cubicBezTo>
                  <a:pt x="9464" y="6802"/>
                  <a:pt x="9464" y="6802"/>
                  <a:pt x="9464" y="6802"/>
                </a:cubicBezTo>
                <a:cubicBezTo>
                  <a:pt x="7934" y="10573"/>
                  <a:pt x="7934" y="10573"/>
                  <a:pt x="7934" y="10573"/>
                </a:cubicBezTo>
                <a:cubicBezTo>
                  <a:pt x="7664" y="11087"/>
                  <a:pt x="7754" y="11602"/>
                  <a:pt x="8024" y="12116"/>
                </a:cubicBezTo>
                <a:cubicBezTo>
                  <a:pt x="7304" y="13659"/>
                  <a:pt x="7304" y="13659"/>
                  <a:pt x="7304" y="13659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454" y="13573"/>
                  <a:pt x="1094" y="13830"/>
                  <a:pt x="914" y="14259"/>
                </a:cubicBezTo>
                <a:cubicBezTo>
                  <a:pt x="104" y="15887"/>
                  <a:pt x="104" y="15887"/>
                  <a:pt x="104" y="15887"/>
                </a:cubicBezTo>
                <a:cubicBezTo>
                  <a:pt x="-166" y="16487"/>
                  <a:pt x="104" y="17173"/>
                  <a:pt x="734" y="17430"/>
                </a:cubicBezTo>
                <a:cubicBezTo>
                  <a:pt x="1364" y="17687"/>
                  <a:pt x="2084" y="17430"/>
                  <a:pt x="2354" y="16830"/>
                </a:cubicBezTo>
                <a:cubicBezTo>
                  <a:pt x="2804" y="15887"/>
                  <a:pt x="2804" y="15887"/>
                  <a:pt x="2804" y="15887"/>
                </a:cubicBezTo>
                <a:cubicBezTo>
                  <a:pt x="7934" y="15973"/>
                  <a:pt x="7934" y="15973"/>
                  <a:pt x="7934" y="15973"/>
                </a:cubicBezTo>
                <a:cubicBezTo>
                  <a:pt x="8474" y="16059"/>
                  <a:pt x="8924" y="15802"/>
                  <a:pt x="9194" y="15287"/>
                </a:cubicBezTo>
                <a:cubicBezTo>
                  <a:pt x="10094" y="13402"/>
                  <a:pt x="10094" y="13402"/>
                  <a:pt x="10094" y="13402"/>
                </a:cubicBezTo>
                <a:cubicBezTo>
                  <a:pt x="12434" y="14344"/>
                  <a:pt x="12434" y="14344"/>
                  <a:pt x="12434" y="14344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704" y="20002"/>
                  <a:pt x="12974" y="20344"/>
                  <a:pt x="13424" y="20516"/>
                </a:cubicBezTo>
                <a:cubicBezTo>
                  <a:pt x="15044" y="21116"/>
                  <a:pt x="15044" y="21116"/>
                  <a:pt x="15044" y="21116"/>
                </a:cubicBezTo>
                <a:cubicBezTo>
                  <a:pt x="15674" y="21373"/>
                  <a:pt x="16394" y="21030"/>
                  <a:pt x="16664" y="20430"/>
                </a:cubicBezTo>
                <a:cubicBezTo>
                  <a:pt x="16934" y="19830"/>
                  <a:pt x="16574" y="19144"/>
                  <a:pt x="15944" y="18887"/>
                </a:cubicBezTo>
                <a:cubicBezTo>
                  <a:pt x="15134" y="18544"/>
                  <a:pt x="15134" y="18544"/>
                  <a:pt x="15134" y="18544"/>
                </a:cubicBezTo>
                <a:cubicBezTo>
                  <a:pt x="14954" y="13487"/>
                  <a:pt x="14954" y="13487"/>
                  <a:pt x="14954" y="13487"/>
                </a:cubicBezTo>
                <a:cubicBezTo>
                  <a:pt x="14954" y="13487"/>
                  <a:pt x="14954" y="13402"/>
                  <a:pt x="14954" y="13402"/>
                </a:cubicBezTo>
                <a:cubicBezTo>
                  <a:pt x="14954" y="13402"/>
                  <a:pt x="14954" y="13402"/>
                  <a:pt x="14954" y="13402"/>
                </a:cubicBezTo>
                <a:cubicBezTo>
                  <a:pt x="14954" y="12973"/>
                  <a:pt x="14594" y="12544"/>
                  <a:pt x="14144" y="12373"/>
                </a:cubicBezTo>
                <a:cubicBezTo>
                  <a:pt x="11894" y="11002"/>
                  <a:pt x="11894" y="11002"/>
                  <a:pt x="11894" y="11002"/>
                </a:cubicBezTo>
                <a:cubicBezTo>
                  <a:pt x="13514" y="6973"/>
                  <a:pt x="13514" y="6973"/>
                  <a:pt x="13514" y="6973"/>
                </a:cubicBezTo>
                <a:cubicBezTo>
                  <a:pt x="16394" y="8687"/>
                  <a:pt x="16394" y="8687"/>
                  <a:pt x="16394" y="8687"/>
                </a:cubicBezTo>
                <a:cubicBezTo>
                  <a:pt x="16844" y="8944"/>
                  <a:pt x="17384" y="8944"/>
                  <a:pt x="17744" y="8602"/>
                </a:cubicBezTo>
                <a:cubicBezTo>
                  <a:pt x="20894" y="6116"/>
                  <a:pt x="20894" y="6116"/>
                  <a:pt x="20894" y="6116"/>
                </a:cubicBezTo>
                <a:cubicBezTo>
                  <a:pt x="21344" y="5687"/>
                  <a:pt x="21434" y="5087"/>
                  <a:pt x="21074" y="465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2" name="任意多边形 61"/>
          <p:cNvSpPr/>
          <p:nvPr/>
        </p:nvSpPr>
        <p:spPr>
          <a:xfrm rot="10800000">
            <a:off x="3135085" y="3110041"/>
            <a:ext cx="589422" cy="2390156"/>
          </a:xfrm>
          <a:custGeom>
            <a:avLst/>
            <a:gdLst>
              <a:gd name="connsiteX0" fmla="*/ 586311 w 589422"/>
              <a:gd name="connsiteY0" fmla="*/ 2390156 h 2390156"/>
              <a:gd name="connsiteX1" fmla="*/ 0 w 589422"/>
              <a:gd name="connsiteY1" fmla="*/ 2390156 h 2390156"/>
              <a:gd name="connsiteX2" fmla="*/ 0 w 589422"/>
              <a:gd name="connsiteY2" fmla="*/ 256531 h 2390156"/>
              <a:gd name="connsiteX3" fmla="*/ 6339 w 589422"/>
              <a:gd name="connsiteY3" fmla="*/ 256531 h 2390156"/>
              <a:gd name="connsiteX4" fmla="*/ 8583 w 589422"/>
              <a:gd name="connsiteY4" fmla="*/ 234269 h 2390156"/>
              <a:gd name="connsiteX5" fmla="*/ 296022 w 589422"/>
              <a:gd name="connsiteY5" fmla="*/ 0 h 2390156"/>
              <a:gd name="connsiteX6" fmla="*/ 583461 w 589422"/>
              <a:gd name="connsiteY6" fmla="*/ 234269 h 2390156"/>
              <a:gd name="connsiteX7" fmla="*/ 585705 w 589422"/>
              <a:gd name="connsiteY7" fmla="*/ 256531 h 2390156"/>
              <a:gd name="connsiteX8" fmla="*/ 586311 w 589422"/>
              <a:gd name="connsiteY8" fmla="*/ 256531 h 2390156"/>
              <a:gd name="connsiteX9" fmla="*/ 586311 w 589422"/>
              <a:gd name="connsiteY9" fmla="*/ 262540 h 2390156"/>
              <a:gd name="connsiteX10" fmla="*/ 589422 w 589422"/>
              <a:gd name="connsiteY10" fmla="*/ 293400 h 2390156"/>
              <a:gd name="connsiteX11" fmla="*/ 586311 w 589422"/>
              <a:gd name="connsiteY11" fmla="*/ 324261 h 239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422" h="2390156">
                <a:moveTo>
                  <a:pt x="586311" y="2390156"/>
                </a:moveTo>
                <a:lnTo>
                  <a:pt x="0" y="2390156"/>
                </a:lnTo>
                <a:lnTo>
                  <a:pt x="0" y="256531"/>
                </a:lnTo>
                <a:lnTo>
                  <a:pt x="6339" y="256531"/>
                </a:lnTo>
                <a:lnTo>
                  <a:pt x="8583" y="234269"/>
                </a:lnTo>
                <a:cubicBezTo>
                  <a:pt x="35941" y="100572"/>
                  <a:pt x="154237" y="0"/>
                  <a:pt x="296022" y="0"/>
                </a:cubicBezTo>
                <a:cubicBezTo>
                  <a:pt x="437807" y="0"/>
                  <a:pt x="556103" y="100572"/>
                  <a:pt x="583461" y="234269"/>
                </a:cubicBezTo>
                <a:lnTo>
                  <a:pt x="585705" y="256531"/>
                </a:lnTo>
                <a:lnTo>
                  <a:pt x="586311" y="256531"/>
                </a:lnTo>
                <a:lnTo>
                  <a:pt x="586311" y="262540"/>
                </a:lnTo>
                <a:lnTo>
                  <a:pt x="589422" y="293400"/>
                </a:lnTo>
                <a:lnTo>
                  <a:pt x="586311" y="324261"/>
                </a:lnTo>
                <a:close/>
              </a:path>
            </a:pathLst>
          </a:cu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25400" cap="flat">
            <a:noFill/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" name="Shape 1766"/>
          <p:cNvSpPr/>
          <p:nvPr/>
        </p:nvSpPr>
        <p:spPr>
          <a:xfrm rot="20700000">
            <a:off x="3306172" y="5074441"/>
            <a:ext cx="250361" cy="261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203" extrusionOk="0">
                <a:moveTo>
                  <a:pt x="14324" y="3544"/>
                </a:moveTo>
                <a:cubicBezTo>
                  <a:pt x="15314" y="3202"/>
                  <a:pt x="15854" y="2173"/>
                  <a:pt x="15494" y="1230"/>
                </a:cubicBezTo>
                <a:cubicBezTo>
                  <a:pt x="15134" y="202"/>
                  <a:pt x="13964" y="-227"/>
                  <a:pt x="12974" y="116"/>
                </a:cubicBezTo>
                <a:cubicBezTo>
                  <a:pt x="11984" y="459"/>
                  <a:pt x="11534" y="1487"/>
                  <a:pt x="11894" y="2430"/>
                </a:cubicBezTo>
                <a:cubicBezTo>
                  <a:pt x="12254" y="3373"/>
                  <a:pt x="13334" y="3887"/>
                  <a:pt x="14324" y="3544"/>
                </a:cubicBezTo>
                <a:close/>
                <a:moveTo>
                  <a:pt x="21074" y="4659"/>
                </a:moveTo>
                <a:cubicBezTo>
                  <a:pt x="20624" y="4230"/>
                  <a:pt x="19994" y="4144"/>
                  <a:pt x="19544" y="4487"/>
                </a:cubicBezTo>
                <a:cubicBezTo>
                  <a:pt x="16934" y="6544"/>
                  <a:pt x="16934" y="6544"/>
                  <a:pt x="16934" y="6544"/>
                </a:cubicBezTo>
                <a:cubicBezTo>
                  <a:pt x="13244" y="4402"/>
                  <a:pt x="13244" y="4402"/>
                  <a:pt x="13244" y="4402"/>
                </a:cubicBezTo>
                <a:cubicBezTo>
                  <a:pt x="13064" y="4230"/>
                  <a:pt x="12884" y="4144"/>
                  <a:pt x="12704" y="4059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524" y="3973"/>
                  <a:pt x="12524" y="3973"/>
                  <a:pt x="12524" y="3973"/>
                </a:cubicBezTo>
                <a:cubicBezTo>
                  <a:pt x="12254" y="3887"/>
                  <a:pt x="11984" y="3887"/>
                  <a:pt x="11624" y="3973"/>
                </a:cubicBezTo>
                <a:cubicBezTo>
                  <a:pt x="11624" y="3887"/>
                  <a:pt x="11624" y="3887"/>
                  <a:pt x="11624" y="3887"/>
                </a:cubicBezTo>
                <a:cubicBezTo>
                  <a:pt x="6044" y="5687"/>
                  <a:pt x="6044" y="5687"/>
                  <a:pt x="6044" y="5687"/>
                </a:cubicBezTo>
                <a:cubicBezTo>
                  <a:pt x="5594" y="5773"/>
                  <a:pt x="5234" y="6202"/>
                  <a:pt x="5234" y="6716"/>
                </a:cubicBezTo>
                <a:cubicBezTo>
                  <a:pt x="5234" y="10659"/>
                  <a:pt x="5234" y="10659"/>
                  <a:pt x="5234" y="10659"/>
                </a:cubicBezTo>
                <a:cubicBezTo>
                  <a:pt x="5234" y="11173"/>
                  <a:pt x="5684" y="11687"/>
                  <a:pt x="6314" y="11687"/>
                </a:cubicBezTo>
                <a:cubicBezTo>
                  <a:pt x="6944" y="11687"/>
                  <a:pt x="7394" y="11173"/>
                  <a:pt x="7394" y="10659"/>
                </a:cubicBezTo>
                <a:cubicBezTo>
                  <a:pt x="7394" y="7487"/>
                  <a:pt x="7394" y="7487"/>
                  <a:pt x="7394" y="7487"/>
                </a:cubicBezTo>
                <a:cubicBezTo>
                  <a:pt x="9464" y="6802"/>
                  <a:pt x="9464" y="6802"/>
                  <a:pt x="9464" y="6802"/>
                </a:cubicBezTo>
                <a:cubicBezTo>
                  <a:pt x="7934" y="10573"/>
                  <a:pt x="7934" y="10573"/>
                  <a:pt x="7934" y="10573"/>
                </a:cubicBezTo>
                <a:cubicBezTo>
                  <a:pt x="7664" y="11087"/>
                  <a:pt x="7754" y="11602"/>
                  <a:pt x="8024" y="12116"/>
                </a:cubicBezTo>
                <a:cubicBezTo>
                  <a:pt x="7304" y="13659"/>
                  <a:pt x="7304" y="13659"/>
                  <a:pt x="7304" y="13659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904" y="13573"/>
                  <a:pt x="1904" y="13573"/>
                  <a:pt x="1904" y="13573"/>
                </a:cubicBezTo>
                <a:cubicBezTo>
                  <a:pt x="1454" y="13573"/>
                  <a:pt x="1094" y="13830"/>
                  <a:pt x="914" y="14259"/>
                </a:cubicBezTo>
                <a:cubicBezTo>
                  <a:pt x="104" y="15887"/>
                  <a:pt x="104" y="15887"/>
                  <a:pt x="104" y="15887"/>
                </a:cubicBezTo>
                <a:cubicBezTo>
                  <a:pt x="-166" y="16487"/>
                  <a:pt x="104" y="17173"/>
                  <a:pt x="734" y="17430"/>
                </a:cubicBezTo>
                <a:cubicBezTo>
                  <a:pt x="1364" y="17687"/>
                  <a:pt x="2084" y="17430"/>
                  <a:pt x="2354" y="16830"/>
                </a:cubicBezTo>
                <a:cubicBezTo>
                  <a:pt x="2804" y="15887"/>
                  <a:pt x="2804" y="15887"/>
                  <a:pt x="2804" y="15887"/>
                </a:cubicBezTo>
                <a:cubicBezTo>
                  <a:pt x="7934" y="15973"/>
                  <a:pt x="7934" y="15973"/>
                  <a:pt x="7934" y="15973"/>
                </a:cubicBezTo>
                <a:cubicBezTo>
                  <a:pt x="8474" y="16059"/>
                  <a:pt x="8924" y="15802"/>
                  <a:pt x="9194" y="15287"/>
                </a:cubicBezTo>
                <a:cubicBezTo>
                  <a:pt x="10094" y="13402"/>
                  <a:pt x="10094" y="13402"/>
                  <a:pt x="10094" y="13402"/>
                </a:cubicBezTo>
                <a:cubicBezTo>
                  <a:pt x="12434" y="14344"/>
                  <a:pt x="12434" y="14344"/>
                  <a:pt x="12434" y="14344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614" y="19573"/>
                  <a:pt x="12614" y="19573"/>
                  <a:pt x="12614" y="19573"/>
                </a:cubicBezTo>
                <a:cubicBezTo>
                  <a:pt x="12704" y="20002"/>
                  <a:pt x="12974" y="20344"/>
                  <a:pt x="13424" y="20516"/>
                </a:cubicBezTo>
                <a:cubicBezTo>
                  <a:pt x="15044" y="21116"/>
                  <a:pt x="15044" y="21116"/>
                  <a:pt x="15044" y="21116"/>
                </a:cubicBezTo>
                <a:cubicBezTo>
                  <a:pt x="15674" y="21373"/>
                  <a:pt x="16394" y="21030"/>
                  <a:pt x="16664" y="20430"/>
                </a:cubicBezTo>
                <a:cubicBezTo>
                  <a:pt x="16934" y="19830"/>
                  <a:pt x="16574" y="19144"/>
                  <a:pt x="15944" y="18887"/>
                </a:cubicBezTo>
                <a:cubicBezTo>
                  <a:pt x="15134" y="18544"/>
                  <a:pt x="15134" y="18544"/>
                  <a:pt x="15134" y="18544"/>
                </a:cubicBezTo>
                <a:cubicBezTo>
                  <a:pt x="14954" y="13487"/>
                  <a:pt x="14954" y="13487"/>
                  <a:pt x="14954" y="13487"/>
                </a:cubicBezTo>
                <a:cubicBezTo>
                  <a:pt x="14954" y="13487"/>
                  <a:pt x="14954" y="13402"/>
                  <a:pt x="14954" y="13402"/>
                </a:cubicBezTo>
                <a:cubicBezTo>
                  <a:pt x="14954" y="13402"/>
                  <a:pt x="14954" y="13402"/>
                  <a:pt x="14954" y="13402"/>
                </a:cubicBezTo>
                <a:cubicBezTo>
                  <a:pt x="14954" y="12973"/>
                  <a:pt x="14594" y="12544"/>
                  <a:pt x="14144" y="12373"/>
                </a:cubicBezTo>
                <a:cubicBezTo>
                  <a:pt x="11894" y="11002"/>
                  <a:pt x="11894" y="11002"/>
                  <a:pt x="11894" y="11002"/>
                </a:cubicBezTo>
                <a:cubicBezTo>
                  <a:pt x="13514" y="6973"/>
                  <a:pt x="13514" y="6973"/>
                  <a:pt x="13514" y="6973"/>
                </a:cubicBezTo>
                <a:cubicBezTo>
                  <a:pt x="16394" y="8687"/>
                  <a:pt x="16394" y="8687"/>
                  <a:pt x="16394" y="8687"/>
                </a:cubicBezTo>
                <a:cubicBezTo>
                  <a:pt x="16844" y="8944"/>
                  <a:pt x="17384" y="8944"/>
                  <a:pt x="17744" y="8602"/>
                </a:cubicBezTo>
                <a:cubicBezTo>
                  <a:pt x="20894" y="6116"/>
                  <a:pt x="20894" y="6116"/>
                  <a:pt x="20894" y="6116"/>
                </a:cubicBezTo>
                <a:cubicBezTo>
                  <a:pt x="21344" y="5687"/>
                  <a:pt x="21434" y="5087"/>
                  <a:pt x="21074" y="465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4" name="Shape 1772"/>
          <p:cNvSpPr/>
          <p:nvPr/>
        </p:nvSpPr>
        <p:spPr>
          <a:xfrm>
            <a:off x="832407" y="2043627"/>
            <a:ext cx="4702597" cy="1952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3" extrusionOk="0">
                <a:moveTo>
                  <a:pt x="4591" y="8864"/>
                </a:moveTo>
                <a:cubicBezTo>
                  <a:pt x="4563" y="8865"/>
                  <a:pt x="4538" y="8893"/>
                  <a:pt x="4520" y="8938"/>
                </a:cubicBezTo>
                <a:cubicBezTo>
                  <a:pt x="4502" y="8982"/>
                  <a:pt x="4490" y="9043"/>
                  <a:pt x="4490" y="9109"/>
                </a:cubicBezTo>
                <a:lnTo>
                  <a:pt x="4490" y="12435"/>
                </a:lnTo>
                <a:cubicBezTo>
                  <a:pt x="4490" y="12501"/>
                  <a:pt x="4501" y="12563"/>
                  <a:pt x="4519" y="12606"/>
                </a:cubicBezTo>
                <a:cubicBezTo>
                  <a:pt x="4537" y="12650"/>
                  <a:pt x="4561" y="12679"/>
                  <a:pt x="4586" y="12680"/>
                </a:cubicBezTo>
                <a:lnTo>
                  <a:pt x="4903" y="12668"/>
                </a:lnTo>
                <a:lnTo>
                  <a:pt x="4903" y="14452"/>
                </a:lnTo>
                <a:cubicBezTo>
                  <a:pt x="4903" y="17035"/>
                  <a:pt x="4028" y="19136"/>
                  <a:pt x="2953" y="19136"/>
                </a:cubicBezTo>
                <a:cubicBezTo>
                  <a:pt x="1877" y="19136"/>
                  <a:pt x="1003" y="17035"/>
                  <a:pt x="1003" y="14452"/>
                </a:cubicBezTo>
                <a:lnTo>
                  <a:pt x="1003" y="7092"/>
                </a:lnTo>
                <a:cubicBezTo>
                  <a:pt x="1003" y="4509"/>
                  <a:pt x="1877" y="2408"/>
                  <a:pt x="2953" y="2408"/>
                </a:cubicBezTo>
                <a:cubicBezTo>
                  <a:pt x="4028" y="2408"/>
                  <a:pt x="4903" y="4509"/>
                  <a:pt x="4903" y="7092"/>
                </a:cubicBezTo>
                <a:lnTo>
                  <a:pt x="4903" y="8875"/>
                </a:lnTo>
                <a:cubicBezTo>
                  <a:pt x="4903" y="8875"/>
                  <a:pt x="4830" y="8872"/>
                  <a:pt x="4754" y="8870"/>
                </a:cubicBezTo>
                <a:cubicBezTo>
                  <a:pt x="4678" y="8867"/>
                  <a:pt x="4599" y="8865"/>
                  <a:pt x="4586" y="8864"/>
                </a:cubicBezTo>
                <a:lnTo>
                  <a:pt x="4591" y="8864"/>
                </a:lnTo>
                <a:close/>
                <a:moveTo>
                  <a:pt x="21504" y="9879"/>
                </a:moveTo>
                <a:lnTo>
                  <a:pt x="21500" y="9859"/>
                </a:lnTo>
                <a:cubicBezTo>
                  <a:pt x="21479" y="9769"/>
                  <a:pt x="21449" y="9697"/>
                  <a:pt x="21414" y="9646"/>
                </a:cubicBezTo>
                <a:cubicBezTo>
                  <a:pt x="21378" y="9596"/>
                  <a:pt x="21337" y="9568"/>
                  <a:pt x="21294" y="9568"/>
                </a:cubicBezTo>
                <a:lnTo>
                  <a:pt x="7459" y="9568"/>
                </a:lnTo>
                <a:lnTo>
                  <a:pt x="7459" y="8579"/>
                </a:lnTo>
                <a:cubicBezTo>
                  <a:pt x="7459" y="8258"/>
                  <a:pt x="7302" y="7998"/>
                  <a:pt x="7110" y="7998"/>
                </a:cubicBezTo>
                <a:cubicBezTo>
                  <a:pt x="6917" y="7998"/>
                  <a:pt x="6760" y="8258"/>
                  <a:pt x="6760" y="8579"/>
                </a:cubicBezTo>
                <a:lnTo>
                  <a:pt x="6760" y="9538"/>
                </a:lnTo>
                <a:lnTo>
                  <a:pt x="5905" y="9538"/>
                </a:lnTo>
                <a:lnTo>
                  <a:pt x="5905" y="7211"/>
                </a:lnTo>
                <a:cubicBezTo>
                  <a:pt x="5905" y="3294"/>
                  <a:pt x="4601" y="60"/>
                  <a:pt x="2999" y="1"/>
                </a:cubicBezTo>
                <a:cubicBezTo>
                  <a:pt x="2202" y="-28"/>
                  <a:pt x="1451" y="697"/>
                  <a:pt x="882" y="2041"/>
                </a:cubicBezTo>
                <a:cubicBezTo>
                  <a:pt x="313" y="3387"/>
                  <a:pt x="0" y="5181"/>
                  <a:pt x="0" y="7092"/>
                </a:cubicBezTo>
                <a:lnTo>
                  <a:pt x="0" y="14333"/>
                </a:lnTo>
                <a:cubicBezTo>
                  <a:pt x="0" y="18250"/>
                  <a:pt x="1304" y="21484"/>
                  <a:pt x="2907" y="21543"/>
                </a:cubicBezTo>
                <a:cubicBezTo>
                  <a:pt x="3703" y="21572"/>
                  <a:pt x="4455" y="20847"/>
                  <a:pt x="5023" y="19502"/>
                </a:cubicBezTo>
                <a:cubicBezTo>
                  <a:pt x="5592" y="18157"/>
                  <a:pt x="5905" y="16363"/>
                  <a:pt x="5905" y="14452"/>
                </a:cubicBezTo>
                <a:lnTo>
                  <a:pt x="5905" y="11976"/>
                </a:lnTo>
                <a:lnTo>
                  <a:pt x="6760" y="11976"/>
                </a:lnTo>
                <a:lnTo>
                  <a:pt x="6760" y="12965"/>
                </a:lnTo>
                <a:cubicBezTo>
                  <a:pt x="6760" y="13286"/>
                  <a:pt x="6917" y="13546"/>
                  <a:pt x="7110" y="13546"/>
                </a:cubicBezTo>
                <a:cubicBezTo>
                  <a:pt x="7302" y="13546"/>
                  <a:pt x="7459" y="13286"/>
                  <a:pt x="7459" y="12965"/>
                </a:cubicBezTo>
                <a:lnTo>
                  <a:pt x="7459" y="11976"/>
                </a:lnTo>
                <a:lnTo>
                  <a:pt x="21294" y="11976"/>
                </a:lnTo>
                <a:cubicBezTo>
                  <a:pt x="21337" y="11976"/>
                  <a:pt x="21378" y="11948"/>
                  <a:pt x="21413" y="11897"/>
                </a:cubicBezTo>
                <a:cubicBezTo>
                  <a:pt x="21448" y="11847"/>
                  <a:pt x="21478" y="11774"/>
                  <a:pt x="21499" y="11683"/>
                </a:cubicBezTo>
                <a:lnTo>
                  <a:pt x="21504" y="11665"/>
                </a:lnTo>
                <a:cubicBezTo>
                  <a:pt x="21567" y="11393"/>
                  <a:pt x="21600" y="11084"/>
                  <a:pt x="21600" y="10772"/>
                </a:cubicBezTo>
                <a:cubicBezTo>
                  <a:pt x="21600" y="10460"/>
                  <a:pt x="21567" y="10151"/>
                  <a:pt x="21504" y="9879"/>
                </a:cubicBezTo>
                <a:close/>
              </a:path>
            </a:pathLst>
          </a:cu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6" name="文本框 65"/>
          <p:cNvSpPr txBox="1"/>
          <p:nvPr/>
        </p:nvSpPr>
        <p:spPr>
          <a:xfrm>
            <a:off x="6495577" y="2573402"/>
            <a:ext cx="2106556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在拍摄的图片中标定出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的范围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231255" y="2236470"/>
            <a:ext cx="22256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范围标定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038707" y="2582292"/>
            <a:ext cx="2106556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将图片矫正为正视时的图像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874760" y="2236470"/>
            <a:ext cx="1924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透视倾斜校正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495577" y="4407218"/>
            <a:ext cx="2106556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将图像进行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识别读出其中的文字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992495" y="4070985"/>
            <a:ext cx="2397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03.OCR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153007" y="4426268"/>
            <a:ext cx="2106556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将图片中的文字英文文字翻译为中文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861617" y="4070669"/>
            <a:ext cx="12849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02" y="6174041"/>
            <a:ext cx="2103631" cy="7690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114854" y="967167"/>
            <a:ext cx="1808480" cy="1076325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20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目标功能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169160" y="1502160"/>
            <a:ext cx="3853680" cy="3853680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14856" y="2266712"/>
            <a:ext cx="1162288" cy="116228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14856" y="2340024"/>
            <a:ext cx="1153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6036" y="3595983"/>
            <a:ext cx="495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课题研究的思路与方法</a:t>
            </a:r>
            <a:endParaRPr lang="en-US" altLang="zh-CN" sz="24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84947" y="4119203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" y="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947" y="35032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研究的思路与方法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3389" y="966314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Shape 2576"/>
          <p:cNvSpPr/>
          <p:nvPr/>
        </p:nvSpPr>
        <p:spPr>
          <a:xfrm>
            <a:off x="6086031" y="2464263"/>
            <a:ext cx="3815992" cy="1229814"/>
          </a:xfrm>
          <a:prstGeom prst="line">
            <a:avLst/>
          </a:prstGeom>
          <a:noFill/>
          <a:ln w="28575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l"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577"/>
          <p:cNvSpPr/>
          <p:nvPr/>
        </p:nvSpPr>
        <p:spPr>
          <a:xfrm>
            <a:off x="6085366" y="2464263"/>
            <a:ext cx="1908662" cy="1229814"/>
          </a:xfrm>
          <a:prstGeom prst="line">
            <a:avLst/>
          </a:prstGeom>
          <a:noFill/>
          <a:ln w="28575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l"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2578"/>
          <p:cNvSpPr/>
          <p:nvPr/>
        </p:nvSpPr>
        <p:spPr>
          <a:xfrm flipH="1">
            <a:off x="4178036" y="2464263"/>
            <a:ext cx="1902809" cy="1229814"/>
          </a:xfrm>
          <a:prstGeom prst="line">
            <a:avLst/>
          </a:prstGeom>
          <a:noFill/>
          <a:ln w="28575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l"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" name="Shape 2579"/>
          <p:cNvSpPr/>
          <p:nvPr/>
        </p:nvSpPr>
        <p:spPr>
          <a:xfrm flipH="1">
            <a:off x="2270039" y="2464263"/>
            <a:ext cx="3815993" cy="1229816"/>
          </a:xfrm>
          <a:prstGeom prst="line">
            <a:avLst/>
          </a:prstGeom>
          <a:noFill/>
          <a:ln w="28575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l"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2580"/>
          <p:cNvSpPr/>
          <p:nvPr/>
        </p:nvSpPr>
        <p:spPr>
          <a:xfrm>
            <a:off x="6086031" y="2464263"/>
            <a:ext cx="0" cy="1229816"/>
          </a:xfrm>
          <a:prstGeom prst="line">
            <a:avLst/>
          </a:prstGeom>
          <a:noFill/>
          <a:ln w="28575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l" defTabSz="457200">
              <a:lnSpc>
                <a:spcPct val="10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2585"/>
          <p:cNvSpPr/>
          <p:nvPr/>
        </p:nvSpPr>
        <p:spPr>
          <a:xfrm>
            <a:off x="5328565" y="3711435"/>
            <a:ext cx="1512989" cy="41379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34" name="Shape 2588"/>
          <p:cNvSpPr/>
          <p:nvPr/>
        </p:nvSpPr>
        <p:spPr>
          <a:xfrm>
            <a:off x="7242517" y="3711435"/>
            <a:ext cx="1512990" cy="41379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35" name="Shape 2591"/>
          <p:cNvSpPr/>
          <p:nvPr/>
        </p:nvSpPr>
        <p:spPr>
          <a:xfrm>
            <a:off x="9145529" y="3711435"/>
            <a:ext cx="1512989" cy="41379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37" name="Shape 2595"/>
          <p:cNvSpPr/>
          <p:nvPr/>
        </p:nvSpPr>
        <p:spPr>
          <a:xfrm rot="10800000">
            <a:off x="5788176" y="1819625"/>
            <a:ext cx="601200" cy="599876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38" name="Shape 2596"/>
          <p:cNvSpPr/>
          <p:nvPr/>
        </p:nvSpPr>
        <p:spPr>
          <a:xfrm rot="16200000">
            <a:off x="5963885" y="1991928"/>
            <a:ext cx="255270" cy="25527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39" name="Shape 2598"/>
          <p:cNvSpPr/>
          <p:nvPr/>
        </p:nvSpPr>
        <p:spPr>
          <a:xfrm>
            <a:off x="1514518" y="3711435"/>
            <a:ext cx="1512989" cy="41379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40" name="Shape 2601"/>
          <p:cNvSpPr/>
          <p:nvPr/>
        </p:nvSpPr>
        <p:spPr>
          <a:xfrm>
            <a:off x="3421542" y="3711435"/>
            <a:ext cx="1512989" cy="41379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</a:p>
        </p:txBody>
      </p:sp>
      <p:sp>
        <p:nvSpPr>
          <p:cNvPr id="43" name="Text Placeholder 57"/>
          <p:cNvSpPr txBox="1"/>
          <p:nvPr/>
        </p:nvSpPr>
        <p:spPr>
          <a:xfrm>
            <a:off x="1514518" y="3714133"/>
            <a:ext cx="1512990" cy="3939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dirty="0"/>
          </a:p>
        </p:txBody>
      </p:sp>
      <p:sp>
        <p:nvSpPr>
          <p:cNvPr id="46" name="Text Placeholder 57"/>
          <p:cNvSpPr txBox="1"/>
          <p:nvPr/>
        </p:nvSpPr>
        <p:spPr>
          <a:xfrm>
            <a:off x="3417529" y="3714133"/>
            <a:ext cx="1512990" cy="3939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dirty="0"/>
          </a:p>
        </p:txBody>
      </p:sp>
      <p:sp>
        <p:nvSpPr>
          <p:cNvPr id="48" name="Text Placeholder 57"/>
          <p:cNvSpPr txBox="1"/>
          <p:nvPr/>
        </p:nvSpPr>
        <p:spPr>
          <a:xfrm>
            <a:off x="5339505" y="3714133"/>
            <a:ext cx="1512990" cy="3939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dirty="0"/>
          </a:p>
        </p:txBody>
      </p:sp>
      <p:sp>
        <p:nvSpPr>
          <p:cNvPr id="51" name="Text Placeholder 57"/>
          <p:cNvSpPr txBox="1"/>
          <p:nvPr/>
        </p:nvSpPr>
        <p:spPr>
          <a:xfrm>
            <a:off x="7242517" y="3714133"/>
            <a:ext cx="1512990" cy="3939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dirty="0"/>
          </a:p>
        </p:txBody>
      </p:sp>
      <p:sp>
        <p:nvSpPr>
          <p:cNvPr id="55" name="Text Placeholder 57"/>
          <p:cNvSpPr txBox="1"/>
          <p:nvPr/>
        </p:nvSpPr>
        <p:spPr>
          <a:xfrm>
            <a:off x="9145527" y="3714133"/>
            <a:ext cx="1512990" cy="39392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dirty="0"/>
          </a:p>
        </p:txBody>
      </p:sp>
      <p:sp>
        <p:nvSpPr>
          <p:cNvPr id="56" name="文本框 55"/>
          <p:cNvSpPr txBox="1"/>
          <p:nvPr/>
        </p:nvSpPr>
        <p:spPr>
          <a:xfrm>
            <a:off x="1409163" y="4212874"/>
            <a:ext cx="172400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OSTU(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最大类间分差法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进行二值化处理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33725" y="4212590"/>
            <a:ext cx="20808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canny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算子提取图中所有轮廓，选择其中最大的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214883" y="4212874"/>
            <a:ext cx="172400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对上一步中提取出的图片再次使用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canny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算子，得到轮廓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117743" y="4212874"/>
            <a:ext cx="172400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将边缘变成规则的四边形，方便提取角点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020603" y="4212874"/>
            <a:ext cx="172400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选择四边形中的四个顶点，作为参数输入下一步图像矫正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796118" y="1306238"/>
            <a:ext cx="25997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标定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8430" y="3772535"/>
            <a:ext cx="1724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图片二值化处理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492500" y="3772535"/>
            <a:ext cx="14001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提取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PPT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区域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523230" y="3772535"/>
            <a:ext cx="1131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轮廓检测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110095" y="3763010"/>
            <a:ext cx="177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凸多边形覆盖轮廓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159875" y="3743960"/>
            <a:ext cx="1413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标定四个顶点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02" y="6174041"/>
            <a:ext cx="2103631" cy="769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9" grpId="0" bldLvl="0" animBg="1"/>
      <p:bldP spid="40" grpId="0" bldLvl="0" animBg="1"/>
      <p:bldP spid="43" grpId="0" build="p"/>
      <p:bldP spid="46" grpId="0" build="p"/>
      <p:bldP spid="48" grpId="0" build="p"/>
      <p:bldP spid="51" grpId="0" build="p"/>
      <p:bldP spid="5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12192000" cy="6858000"/>
          </a:xfrm>
          <a:prstGeom prst="rect">
            <a:avLst/>
          </a:prstGeom>
        </p:spPr>
      </p:pic>
      <p:sp>
        <p:nvSpPr>
          <p:cNvPr id="19" name="椭圆 80"/>
          <p:cNvSpPr/>
          <p:nvPr/>
        </p:nvSpPr>
        <p:spPr bwMode="auto">
          <a:xfrm>
            <a:off x="977873" y="460369"/>
            <a:ext cx="866305" cy="868059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3286" y="487108"/>
            <a:ext cx="795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77947" y="35032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研究的思路与方法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3389" y="966314"/>
            <a:ext cx="5022106" cy="369332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Ideas And Methods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" y="1682750"/>
            <a:ext cx="2618105" cy="3491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60780" y="5374005"/>
            <a:ext cx="8223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90" y="1633855"/>
            <a:ext cx="2633345" cy="3540125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 rot="16200000">
            <a:off x="2904490" y="3285490"/>
            <a:ext cx="415925" cy="39243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83380" y="5374005"/>
            <a:ext cx="1375410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二值化后图像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下箭头 15"/>
          <p:cNvSpPr/>
          <p:nvPr/>
        </p:nvSpPr>
        <p:spPr>
          <a:xfrm rot="16200000">
            <a:off x="6024880" y="3256280"/>
            <a:ext cx="415925" cy="39243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810" y="1644015"/>
            <a:ext cx="2636520" cy="35420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86600" y="5374005"/>
            <a:ext cx="1375410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下箭头 20"/>
          <p:cNvSpPr/>
          <p:nvPr/>
        </p:nvSpPr>
        <p:spPr>
          <a:xfrm rot="16200000">
            <a:off x="9535160" y="3331845"/>
            <a:ext cx="415925" cy="39243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225" y="1633855"/>
            <a:ext cx="2546985" cy="3504565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 rot="16200000">
            <a:off x="9142730" y="3331845"/>
            <a:ext cx="415925" cy="39243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088245" y="5374005"/>
            <a:ext cx="150812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提取边框和角点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宽屏</PresentationFormat>
  <Paragraphs>184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华文仿宋</vt:lpstr>
      <vt:lpstr>Helvetica Light</vt:lpstr>
      <vt:lpstr>Helvetica</vt:lpstr>
      <vt:lpstr>Arial Unicode MS</vt:lpstr>
      <vt:lpstr>Calibri Light</vt:lpstr>
      <vt:lpstr>Calibri</vt:lpstr>
      <vt:lpstr>Road Rage</vt:lpstr>
      <vt:lpstr>AMGDT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steven</cp:lastModifiedBy>
  <cp:revision>42</cp:revision>
  <dcterms:created xsi:type="dcterms:W3CDTF">2017-06-02T01:36:00Z</dcterms:created>
  <dcterms:modified xsi:type="dcterms:W3CDTF">2022-06-01T15:07:34Z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